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9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4" r:id="rId3"/>
    <p:sldId id="301" r:id="rId4"/>
    <p:sldId id="257" r:id="rId5"/>
    <p:sldId id="293" r:id="rId6"/>
    <p:sldId id="260" r:id="rId7"/>
    <p:sldId id="261" r:id="rId8"/>
    <p:sldId id="262" r:id="rId9"/>
    <p:sldId id="263" r:id="rId10"/>
    <p:sldId id="287" r:id="rId11"/>
    <p:sldId id="266" r:id="rId12"/>
    <p:sldId id="267" r:id="rId13"/>
    <p:sldId id="264" r:id="rId14"/>
    <p:sldId id="303" r:id="rId15"/>
    <p:sldId id="269" r:id="rId16"/>
    <p:sldId id="295" r:id="rId17"/>
    <p:sldId id="296" r:id="rId18"/>
    <p:sldId id="297" r:id="rId19"/>
    <p:sldId id="277" r:id="rId20"/>
    <p:sldId id="298" r:id="rId21"/>
    <p:sldId id="282" r:id="rId22"/>
    <p:sldId id="271" r:id="rId23"/>
    <p:sldId id="302" r:id="rId24"/>
    <p:sldId id="290" r:id="rId25"/>
    <p:sldId id="299" r:id="rId26"/>
    <p:sldId id="273" r:id="rId27"/>
    <p:sldId id="275" r:id="rId28"/>
    <p:sldId id="278" r:id="rId29"/>
    <p:sldId id="285" r:id="rId30"/>
    <p:sldId id="276" r:id="rId31"/>
  </p:sldIdLst>
  <p:sldSz cx="9144000" cy="5143500" type="screen16x9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11444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22888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234332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645776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057220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468664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2880108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291552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289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pos="528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265" userDrawn="1">
          <p15:clr>
            <a:srgbClr val="A4A3A4"/>
          </p15:clr>
        </p15:guide>
        <p15:guide id="7" pos="5495" userDrawn="1">
          <p15:clr>
            <a:srgbClr val="A4A3A4"/>
          </p15:clr>
        </p15:guide>
        <p15:guide id="8" orient="horz" pos="2885">
          <p15:clr>
            <a:srgbClr val="A4A3A4"/>
          </p15:clr>
        </p15:guide>
        <p15:guide id="9" orient="horz" pos="532">
          <p15:clr>
            <a:srgbClr val="A4A3A4"/>
          </p15:clr>
        </p15:guide>
        <p15:guide id="10" pos="369">
          <p15:clr>
            <a:srgbClr val="A4A3A4"/>
          </p15:clr>
        </p15:guide>
        <p15:guide id="11" pos="5411">
          <p15:clr>
            <a:srgbClr val="A4A3A4"/>
          </p15:clr>
        </p15:guide>
        <p15:guide id="12" orient="horz" pos="400">
          <p15:clr>
            <a:srgbClr val="A4A3A4"/>
          </p15:clr>
        </p15:guide>
        <p15:guide id="13" pos="1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A6D"/>
    <a:srgbClr val="1B3849"/>
    <a:srgbClr val="051925"/>
    <a:srgbClr val="1A3646"/>
    <a:srgbClr val="314D5D"/>
    <a:srgbClr val="4B6576"/>
    <a:srgbClr val="32D17E"/>
    <a:srgbClr val="406F62"/>
    <a:srgbClr val="FF7F80"/>
    <a:srgbClr val="0C2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1581" autoAdjust="0"/>
  </p:normalViewPr>
  <p:slideViewPr>
    <p:cSldViewPr showGuides="1">
      <p:cViewPr varScale="1">
        <p:scale>
          <a:sx n="115" d="100"/>
          <a:sy n="115" d="100"/>
        </p:scale>
        <p:origin x="928" y="192"/>
      </p:cViewPr>
      <p:guideLst>
        <p:guide orient="horz" pos="492"/>
        <p:guide orient="horz" pos="2890"/>
        <p:guide orient="horz" pos="1620"/>
        <p:guide pos="528"/>
        <p:guide pos="2880"/>
        <p:guide pos="265"/>
        <p:guide pos="5495"/>
        <p:guide orient="horz" pos="2885"/>
        <p:guide orient="horz" pos="532"/>
        <p:guide pos="369"/>
        <p:guide pos="5411"/>
        <p:guide orient="horz" pos="400"/>
        <p:guide pos="1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20" d="100"/>
        <a:sy n="2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20" d="100"/>
          <a:sy n="120" d="100"/>
        </p:scale>
        <p:origin x="2480" y="-1144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l">
              <a:defRPr sz="1200"/>
            </a:lvl1pPr>
          </a:lstStyle>
          <a:p>
            <a:endParaRPr lang="en-US" dirty="0">
              <a:latin typeface="HelveticaNeueLT St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1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r">
              <a:defRPr sz="1200"/>
            </a:lvl1pPr>
          </a:lstStyle>
          <a:p>
            <a:fld id="{60E49C86-4958-CA4F-80C8-327248953999}" type="datetime1">
              <a:rPr lang="en-US" smtClean="0">
                <a:latin typeface="HelveticaNeueLT Std"/>
              </a:rPr>
              <a:t>10/24/18</a:t>
            </a:fld>
            <a:endParaRPr lang="en-US" dirty="0">
              <a:latin typeface="HelveticaNeueLT St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St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1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r">
              <a:defRPr sz="1200"/>
            </a:lvl1pPr>
          </a:lstStyle>
          <a:p>
            <a:fld id="{22D653D7-B631-4F77-BD9D-823EEBAB3FFE}" type="slidenum">
              <a:rPr lang="en-US" smtClean="0">
                <a:latin typeface="HelveticaNeueLT Std"/>
              </a:rPr>
              <a:pPr/>
              <a:t>‹#›</a:t>
            </a:fld>
            <a:endParaRPr lang="en-US" dirty="0">
              <a:latin typeface="HelveticaNeueLT Std"/>
            </a:endParaRPr>
          </a:p>
        </p:txBody>
      </p:sp>
    </p:spTree>
    <p:extLst>
      <p:ext uri="{BB962C8B-B14F-4D97-AF65-F5344CB8AC3E}">
        <p14:creationId xmlns:p14="http://schemas.microsoft.com/office/powerpoint/2010/main" val="174790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l">
              <a:defRPr sz="1200">
                <a:latin typeface="HelveticaNeueLT Std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1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r">
              <a:defRPr sz="1200">
                <a:latin typeface="HelveticaNeueLT Std"/>
              </a:defRPr>
            </a:lvl1pPr>
          </a:lstStyle>
          <a:p>
            <a:fld id="{8D72A364-39ED-BA40-868F-B1941EB5E65F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36" tIns="46618" rIns="93236" bIns="4661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36" tIns="46618" rIns="93236" bIns="46618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l">
              <a:defRPr sz="1200">
                <a:latin typeface="HelveticaNeueLT Std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1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r">
              <a:defRPr sz="1200">
                <a:latin typeface="HelveticaNeueLT Std"/>
              </a:defRPr>
            </a:lvl1pPr>
          </a:lstStyle>
          <a:p>
            <a:fld id="{570C5301-69DD-8441-A521-30BA47DBA9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47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1pPr>
    <a:lvl2pPr marL="411444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2pPr>
    <a:lvl3pPr marL="822888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3pPr>
    <a:lvl4pPr marL="1234332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4pPr>
    <a:lvl5pPr marL="1645776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5pPr>
    <a:lvl6pPr marL="2057220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8664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80108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91552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41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369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for generic at different</a:t>
            </a:r>
            <a:r>
              <a:rPr lang="en-US" baseline="0" dirty="0"/>
              <a:t> places, methods for class at different places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3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11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Method might not be exported from package, like</a:t>
            </a:r>
            <a:r>
              <a:rPr lang="en-US" baseline="0" dirty="0"/>
              <a:t> </a:t>
            </a:r>
            <a:r>
              <a:rPr lang="en-US" baseline="0" dirty="0" err="1"/>
              <a:t>print.data.table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11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Method might not be exported from package, like</a:t>
            </a:r>
            <a:r>
              <a:rPr lang="en-US" baseline="0" dirty="0"/>
              <a:t> </a:t>
            </a:r>
            <a:r>
              <a:rPr lang="en-US" baseline="0" dirty="0" err="1"/>
              <a:t>print.data.table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8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945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15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14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01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0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structure + possible behavior. </a:t>
            </a:r>
            <a:r>
              <a:rPr lang="en-US" dirty="0"/>
              <a:t>No common structure enforced but good to keep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1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functionality for specific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2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 functionality for specific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8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5" name="Group 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446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9" name="Group 18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75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7" name="Group 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992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0" name="Group 19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4141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7" name="Group 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57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0" name="Group 19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154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p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7" name="Group 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3255" r="10888" b="5332"/>
          <a:stretch/>
        </p:blipFill>
        <p:spPr>
          <a:xfrm>
            <a:off x="971550" y="346614"/>
            <a:ext cx="7134162" cy="44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ptop Backgroun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3255" r="10888" b="5332"/>
          <a:stretch/>
        </p:blipFill>
        <p:spPr>
          <a:xfrm>
            <a:off x="971550" y="346614"/>
            <a:ext cx="7134162" cy="4496558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1" name="Group 20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642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2975"/>
            <a:ext cx="7772400" cy="1630892"/>
          </a:xfrm>
        </p:spPr>
        <p:txBody>
          <a:bodyPr anchor="t">
            <a:normAutofit/>
          </a:bodyPr>
          <a:lstStyle>
            <a:lvl1pPr algn="l">
              <a:defRPr sz="4800" b="0" cap="all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4" name="Group 3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643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2975"/>
            <a:ext cx="7772400" cy="1630892"/>
          </a:xfrm>
        </p:spPr>
        <p:txBody>
          <a:bodyPr anchor="t">
            <a:normAutofit/>
          </a:bodyPr>
          <a:lstStyle>
            <a:lvl1pPr algn="l">
              <a:defRPr sz="4800" b="0" cap="all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7" name="Group 1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1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922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2" y="1967936"/>
            <a:ext cx="4077096" cy="12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8" name="Group 17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0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3764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2" y="1967936"/>
            <a:ext cx="4077096" cy="120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7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s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ung 19"/>
          <p:cNvGrpSpPr/>
          <p:nvPr userDrawn="1"/>
        </p:nvGrpSpPr>
        <p:grpSpPr>
          <a:xfrm>
            <a:off x="1140943" y="1199891"/>
            <a:ext cx="5535934" cy="719804"/>
            <a:chOff x="1093645" y="1199891"/>
            <a:chExt cx="5535934" cy="719804"/>
          </a:xfrm>
        </p:grpSpPr>
        <p:sp>
          <p:nvSpPr>
            <p:cNvPr id="4" name="Textfeld 3"/>
            <p:cNvSpPr txBox="1"/>
            <p:nvPr userDrawn="1"/>
          </p:nvSpPr>
          <p:spPr>
            <a:xfrm>
              <a:off x="1109402" y="1199891"/>
              <a:ext cx="3507621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EMARSYS DELIVERS ON THE </a:t>
              </a:r>
            </a:p>
          </p:txBody>
        </p:sp>
        <p:sp>
          <p:nvSpPr>
            <p:cNvPr id="6" name="Textfeld 5"/>
            <p:cNvSpPr txBox="1"/>
            <p:nvPr userDrawn="1"/>
          </p:nvSpPr>
          <p:spPr>
            <a:xfrm>
              <a:off x="1093645" y="1460510"/>
              <a:ext cx="5535934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PROMISE</a:t>
              </a:r>
              <a:r>
                <a:rPr lang="en-US" sz="3700" b="1" i="0" baseline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 OF MARKETING</a:t>
              </a:r>
              <a:endParaRPr lang="en-US" sz="3700" b="1" i="0" dirty="0">
                <a:solidFill>
                  <a:schemeClr val="accent1"/>
                </a:solidFill>
                <a:latin typeface="Canaro Book" charset="0"/>
                <a:ea typeface="Canaro Book" charset="0"/>
                <a:cs typeface="Canaro Book" charset="0"/>
              </a:endParaRPr>
            </a:p>
          </p:txBody>
        </p:sp>
      </p:grpSp>
      <p:grpSp>
        <p:nvGrpSpPr>
          <p:cNvPr id="21" name="Gruppierung 20"/>
          <p:cNvGrpSpPr/>
          <p:nvPr userDrawn="1"/>
        </p:nvGrpSpPr>
        <p:grpSpPr>
          <a:xfrm>
            <a:off x="1918284" y="2010204"/>
            <a:ext cx="6099453" cy="831541"/>
            <a:chOff x="1870986" y="2010204"/>
            <a:chExt cx="6099453" cy="831541"/>
          </a:xfrm>
        </p:grpSpPr>
        <p:sp>
          <p:nvSpPr>
            <p:cNvPr id="7" name="Textfeld 6"/>
            <p:cNvSpPr txBox="1"/>
            <p:nvPr userDrawn="1"/>
          </p:nvSpPr>
          <p:spPr>
            <a:xfrm>
              <a:off x="5134191" y="2010204"/>
              <a:ext cx="283624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INNOVATIVE</a:t>
              </a:r>
            </a:p>
          </p:txBody>
        </p:sp>
        <p:sp>
          <p:nvSpPr>
            <p:cNvPr id="8" name="Textfeld 7"/>
            <p:cNvSpPr txBox="1"/>
            <p:nvPr userDrawn="1"/>
          </p:nvSpPr>
          <p:spPr>
            <a:xfrm>
              <a:off x="2489445" y="2455812"/>
              <a:ext cx="3004323" cy="3859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2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EASY TO USE</a:t>
              </a:r>
            </a:p>
          </p:txBody>
        </p:sp>
        <p:sp>
          <p:nvSpPr>
            <p:cNvPr id="9" name="Textfeld 8"/>
            <p:cNvSpPr txBox="1"/>
            <p:nvPr userDrawn="1"/>
          </p:nvSpPr>
          <p:spPr>
            <a:xfrm>
              <a:off x="1870986" y="2117689"/>
              <a:ext cx="319340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BY</a:t>
              </a:r>
              <a:r>
                <a:rPr lang="en-US" sz="2100" b="0" i="0" baseline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 PROVIDING THE MOST</a:t>
              </a:r>
              <a:endParaRPr lang="en-US" sz="2100" b="0" i="0" dirty="0">
                <a:solidFill>
                  <a:schemeClr val="bg1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10" name="Textfeld 9"/>
            <p:cNvSpPr txBox="1"/>
            <p:nvPr userDrawn="1"/>
          </p:nvSpPr>
          <p:spPr>
            <a:xfrm>
              <a:off x="1870986" y="2397137"/>
              <a:ext cx="593512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AND</a:t>
              </a:r>
            </a:p>
          </p:txBody>
        </p:sp>
        <p:sp>
          <p:nvSpPr>
            <p:cNvPr id="11" name="Textfeld 10"/>
            <p:cNvSpPr txBox="1"/>
            <p:nvPr userDrawn="1"/>
          </p:nvSpPr>
          <p:spPr>
            <a:xfrm>
              <a:off x="5538687" y="2397137"/>
              <a:ext cx="1869824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TECHNOLOGY</a:t>
              </a:r>
            </a:p>
          </p:txBody>
        </p:sp>
      </p:grpSp>
      <p:grpSp>
        <p:nvGrpSpPr>
          <p:cNvPr id="22" name="Gruppierung 21"/>
          <p:cNvGrpSpPr/>
          <p:nvPr userDrawn="1"/>
        </p:nvGrpSpPr>
        <p:grpSpPr>
          <a:xfrm>
            <a:off x="1146195" y="3069446"/>
            <a:ext cx="7164150" cy="937889"/>
            <a:chOff x="1098897" y="2981872"/>
            <a:chExt cx="7164150" cy="937889"/>
          </a:xfrm>
        </p:grpSpPr>
        <p:sp>
          <p:nvSpPr>
            <p:cNvPr id="12" name="Textfeld 11"/>
            <p:cNvSpPr txBox="1"/>
            <p:nvPr userDrawn="1"/>
          </p:nvSpPr>
          <p:spPr>
            <a:xfrm>
              <a:off x="1098897" y="2981872"/>
              <a:ext cx="7164150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THAT ENABLES BRANDS AROUND THE WORLD TO</a:t>
              </a:r>
              <a:r>
                <a:rPr lang="en-US" sz="2100" b="0" i="0" baseline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 SCALE</a:t>
              </a:r>
              <a:endParaRPr lang="en-US" sz="2100" b="0" i="0" dirty="0">
                <a:solidFill>
                  <a:schemeClr val="bg1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13" name="Textfeld 12"/>
            <p:cNvSpPr txBox="1"/>
            <p:nvPr userDrawn="1"/>
          </p:nvSpPr>
          <p:spPr>
            <a:xfrm>
              <a:off x="2222891" y="3659142"/>
              <a:ext cx="346652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CUSTOMER INTERACTIONS.</a:t>
              </a:r>
              <a:endParaRPr lang="en-US" sz="2100" b="0" i="0" dirty="0">
                <a:solidFill>
                  <a:schemeClr val="bg1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14" name="Textfeld 13"/>
            <p:cNvSpPr txBox="1"/>
            <p:nvPr userDrawn="1"/>
          </p:nvSpPr>
          <p:spPr>
            <a:xfrm>
              <a:off x="1335250" y="3263458"/>
              <a:ext cx="417558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spc="0" dirty="0">
                  <a:solidFill>
                    <a:schemeClr val="accent3"/>
                  </a:solidFill>
                  <a:latin typeface="Canaro Book" charset="0"/>
                  <a:ea typeface="Canaro Book" charset="0"/>
                  <a:cs typeface="Canaro Book" charset="0"/>
                </a:rPr>
                <a:t>TRULY PERSONAL</a:t>
              </a:r>
            </a:p>
          </p:txBody>
        </p:sp>
      </p:grpSp>
      <p:sp>
        <p:nvSpPr>
          <p:cNvPr id="19" name="Rechteck 18"/>
          <p:cNvSpPr/>
          <p:nvPr userDrawn="1"/>
        </p:nvSpPr>
        <p:spPr>
          <a:xfrm>
            <a:off x="-2002221" y="1518896"/>
            <a:ext cx="1985589" cy="1459318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082" h="1220085">
                <a:moveTo>
                  <a:pt x="4689" y="736209"/>
                </a:moveTo>
                <a:lnTo>
                  <a:pt x="1660082" y="0"/>
                </a:lnTo>
                <a:lnTo>
                  <a:pt x="1660082" y="465119"/>
                </a:lnTo>
                <a:lnTo>
                  <a:pt x="0" y="1220085"/>
                </a:lnTo>
                <a:lnTo>
                  <a:pt x="4689" y="73620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25" name="Rechteck 18"/>
          <p:cNvSpPr/>
          <p:nvPr userDrawn="1"/>
        </p:nvSpPr>
        <p:spPr>
          <a:xfrm>
            <a:off x="9381485" y="1720857"/>
            <a:ext cx="3250634" cy="2001786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  <a:gd name="connsiteX0" fmla="*/ 4689 w 2752611"/>
              <a:gd name="connsiteY0" fmla="*/ 1211222 h 1695098"/>
              <a:gd name="connsiteX1" fmla="*/ 2752611 w 2752611"/>
              <a:gd name="connsiteY1" fmla="*/ 0 h 1695098"/>
              <a:gd name="connsiteX2" fmla="*/ 1660082 w 2752611"/>
              <a:gd name="connsiteY2" fmla="*/ 940132 h 1695098"/>
              <a:gd name="connsiteX3" fmla="*/ 0 w 2752611"/>
              <a:gd name="connsiteY3" fmla="*/ 1695098 h 1695098"/>
              <a:gd name="connsiteX4" fmla="*/ 4689 w 2752611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65119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97583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612" h="1695098">
                <a:moveTo>
                  <a:pt x="4689" y="1211222"/>
                </a:moveTo>
                <a:lnTo>
                  <a:pt x="2752611" y="0"/>
                </a:lnTo>
                <a:cubicBezTo>
                  <a:pt x="2752611" y="155040"/>
                  <a:pt x="2752612" y="342543"/>
                  <a:pt x="2752612" y="497583"/>
                </a:cubicBezTo>
                <a:lnTo>
                  <a:pt x="0" y="1695098"/>
                </a:lnTo>
                <a:lnTo>
                  <a:pt x="4689" y="1211222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6666 -0.054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-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3.58025E-6 L -0.0092 0.00031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979 0.00031 L -0.0092 0.00031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-2.96296E-6 L -0.0092 0.0003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5 -0.09691 L -0.14862 0.1441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sion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ung 18"/>
          <p:cNvGrpSpPr/>
          <p:nvPr userDrawn="1"/>
        </p:nvGrpSpPr>
        <p:grpSpPr>
          <a:xfrm>
            <a:off x="1140943" y="1199891"/>
            <a:ext cx="5535934" cy="719804"/>
            <a:chOff x="1093645" y="1199891"/>
            <a:chExt cx="5535934" cy="719804"/>
          </a:xfrm>
        </p:grpSpPr>
        <p:sp>
          <p:nvSpPr>
            <p:cNvPr id="20" name="Textfeld 19"/>
            <p:cNvSpPr txBox="1"/>
            <p:nvPr userDrawn="1"/>
          </p:nvSpPr>
          <p:spPr>
            <a:xfrm>
              <a:off x="1109402" y="1199891"/>
              <a:ext cx="3507621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EMARSYS DELIVERS ON THE </a:t>
              </a:r>
            </a:p>
          </p:txBody>
        </p:sp>
        <p:sp>
          <p:nvSpPr>
            <p:cNvPr id="21" name="Textfeld 20"/>
            <p:cNvSpPr txBox="1"/>
            <p:nvPr userDrawn="1"/>
          </p:nvSpPr>
          <p:spPr>
            <a:xfrm>
              <a:off x="1093645" y="1460510"/>
              <a:ext cx="5535934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PROMISE</a:t>
              </a:r>
              <a:r>
                <a:rPr lang="en-US" sz="3700" b="1" i="0" baseline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 OF MARKETING</a:t>
              </a:r>
              <a:endParaRPr lang="en-US" sz="3700" b="1" i="0" dirty="0">
                <a:solidFill>
                  <a:schemeClr val="accent1"/>
                </a:solidFill>
                <a:latin typeface="Canaro Book" charset="0"/>
                <a:ea typeface="Canaro Book" charset="0"/>
                <a:cs typeface="Canaro Book" charset="0"/>
              </a:endParaRPr>
            </a:p>
          </p:txBody>
        </p:sp>
      </p:grpSp>
      <p:grpSp>
        <p:nvGrpSpPr>
          <p:cNvPr id="22" name="Gruppierung 21"/>
          <p:cNvGrpSpPr/>
          <p:nvPr userDrawn="1"/>
        </p:nvGrpSpPr>
        <p:grpSpPr>
          <a:xfrm>
            <a:off x="1918284" y="2010204"/>
            <a:ext cx="6099453" cy="831541"/>
            <a:chOff x="1870986" y="2010204"/>
            <a:chExt cx="6099453" cy="831541"/>
          </a:xfrm>
        </p:grpSpPr>
        <p:sp>
          <p:nvSpPr>
            <p:cNvPr id="23" name="Textfeld 22"/>
            <p:cNvSpPr txBox="1"/>
            <p:nvPr userDrawn="1"/>
          </p:nvSpPr>
          <p:spPr>
            <a:xfrm>
              <a:off x="5134191" y="2010204"/>
              <a:ext cx="283624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INNOVATIVE</a:t>
              </a:r>
            </a:p>
          </p:txBody>
        </p:sp>
        <p:sp>
          <p:nvSpPr>
            <p:cNvPr id="24" name="Textfeld 23"/>
            <p:cNvSpPr txBox="1"/>
            <p:nvPr userDrawn="1"/>
          </p:nvSpPr>
          <p:spPr>
            <a:xfrm>
              <a:off x="2489445" y="2455812"/>
              <a:ext cx="3004323" cy="3859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2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EASY TO USE</a:t>
              </a:r>
            </a:p>
          </p:txBody>
        </p:sp>
        <p:sp>
          <p:nvSpPr>
            <p:cNvPr id="25" name="Textfeld 24"/>
            <p:cNvSpPr txBox="1"/>
            <p:nvPr userDrawn="1"/>
          </p:nvSpPr>
          <p:spPr>
            <a:xfrm>
              <a:off x="1870986" y="2117689"/>
              <a:ext cx="319340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BY</a:t>
              </a:r>
              <a:r>
                <a:rPr lang="en-US" sz="2100" b="0" i="0" baseline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 PROVIDING THE MOST</a:t>
              </a:r>
              <a:endParaRPr lang="en-US" sz="2100" b="0" i="0" dirty="0">
                <a:solidFill>
                  <a:schemeClr val="tx2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26" name="Textfeld 25"/>
            <p:cNvSpPr txBox="1"/>
            <p:nvPr userDrawn="1"/>
          </p:nvSpPr>
          <p:spPr>
            <a:xfrm>
              <a:off x="1870986" y="2397137"/>
              <a:ext cx="593512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AND</a:t>
              </a:r>
            </a:p>
          </p:txBody>
        </p:sp>
        <p:sp>
          <p:nvSpPr>
            <p:cNvPr id="27" name="Textfeld 26"/>
            <p:cNvSpPr txBox="1"/>
            <p:nvPr userDrawn="1"/>
          </p:nvSpPr>
          <p:spPr>
            <a:xfrm>
              <a:off x="5538687" y="2397137"/>
              <a:ext cx="1869824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TECHNOLOGY</a:t>
              </a:r>
            </a:p>
          </p:txBody>
        </p:sp>
      </p:grpSp>
      <p:grpSp>
        <p:nvGrpSpPr>
          <p:cNvPr id="28" name="Gruppierung 27"/>
          <p:cNvGrpSpPr/>
          <p:nvPr userDrawn="1"/>
        </p:nvGrpSpPr>
        <p:grpSpPr>
          <a:xfrm>
            <a:off x="1146195" y="3069446"/>
            <a:ext cx="7164150" cy="937889"/>
            <a:chOff x="1098897" y="2981872"/>
            <a:chExt cx="7164150" cy="937889"/>
          </a:xfrm>
        </p:grpSpPr>
        <p:sp>
          <p:nvSpPr>
            <p:cNvPr id="29" name="Textfeld 28"/>
            <p:cNvSpPr txBox="1"/>
            <p:nvPr userDrawn="1"/>
          </p:nvSpPr>
          <p:spPr>
            <a:xfrm>
              <a:off x="1098897" y="2981872"/>
              <a:ext cx="7164150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THAT ENABLES BRANDS AROUND THE WORLD TO</a:t>
              </a:r>
              <a:r>
                <a:rPr lang="en-US" sz="2100" b="0" i="0" baseline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 SCALE</a:t>
              </a:r>
              <a:endParaRPr lang="en-US" sz="2100" b="0" i="0" dirty="0">
                <a:solidFill>
                  <a:schemeClr val="tx2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30" name="Textfeld 29"/>
            <p:cNvSpPr txBox="1"/>
            <p:nvPr userDrawn="1"/>
          </p:nvSpPr>
          <p:spPr>
            <a:xfrm>
              <a:off x="2222891" y="3659142"/>
              <a:ext cx="346652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CUSTOMER INTERACTIONS.</a:t>
              </a:r>
            </a:p>
          </p:txBody>
        </p:sp>
        <p:sp>
          <p:nvSpPr>
            <p:cNvPr id="31" name="Textfeld 30"/>
            <p:cNvSpPr txBox="1"/>
            <p:nvPr userDrawn="1"/>
          </p:nvSpPr>
          <p:spPr>
            <a:xfrm>
              <a:off x="1335250" y="3263458"/>
              <a:ext cx="417558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spc="0" dirty="0">
                  <a:solidFill>
                    <a:schemeClr val="accent3"/>
                  </a:solidFill>
                  <a:latin typeface="Canaro Book" charset="0"/>
                  <a:ea typeface="Canaro Book" charset="0"/>
                  <a:cs typeface="Canaro Book" charset="0"/>
                </a:rPr>
                <a:t>TRULY PERSONAL</a:t>
              </a:r>
            </a:p>
          </p:txBody>
        </p:sp>
      </p:grpSp>
      <p:sp>
        <p:nvSpPr>
          <p:cNvPr id="32" name="Rechteck 18"/>
          <p:cNvSpPr/>
          <p:nvPr userDrawn="1"/>
        </p:nvSpPr>
        <p:spPr>
          <a:xfrm>
            <a:off x="-2002221" y="1518896"/>
            <a:ext cx="1985589" cy="1459318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082" h="1220085">
                <a:moveTo>
                  <a:pt x="4689" y="736209"/>
                </a:moveTo>
                <a:lnTo>
                  <a:pt x="1660082" y="0"/>
                </a:lnTo>
                <a:lnTo>
                  <a:pt x="1660082" y="465119"/>
                </a:lnTo>
                <a:lnTo>
                  <a:pt x="0" y="1220085"/>
                </a:lnTo>
                <a:lnTo>
                  <a:pt x="4689" y="73620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33" name="Rechteck 18"/>
          <p:cNvSpPr/>
          <p:nvPr userDrawn="1"/>
        </p:nvSpPr>
        <p:spPr>
          <a:xfrm>
            <a:off x="9381485" y="1720857"/>
            <a:ext cx="3250634" cy="2001786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  <a:gd name="connsiteX0" fmla="*/ 4689 w 2752611"/>
              <a:gd name="connsiteY0" fmla="*/ 1211222 h 1695098"/>
              <a:gd name="connsiteX1" fmla="*/ 2752611 w 2752611"/>
              <a:gd name="connsiteY1" fmla="*/ 0 h 1695098"/>
              <a:gd name="connsiteX2" fmla="*/ 1660082 w 2752611"/>
              <a:gd name="connsiteY2" fmla="*/ 940132 h 1695098"/>
              <a:gd name="connsiteX3" fmla="*/ 0 w 2752611"/>
              <a:gd name="connsiteY3" fmla="*/ 1695098 h 1695098"/>
              <a:gd name="connsiteX4" fmla="*/ 4689 w 2752611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65119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97583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612" h="1695098">
                <a:moveTo>
                  <a:pt x="4689" y="1211222"/>
                </a:moveTo>
                <a:lnTo>
                  <a:pt x="2752611" y="0"/>
                </a:lnTo>
                <a:cubicBezTo>
                  <a:pt x="2752611" y="155040"/>
                  <a:pt x="2752612" y="342543"/>
                  <a:pt x="2752612" y="497583"/>
                </a:cubicBezTo>
                <a:lnTo>
                  <a:pt x="0" y="1695098"/>
                </a:lnTo>
                <a:lnTo>
                  <a:pt x="4689" y="1211222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6666 -0.054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-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3.58025E-6 L -0.0092 0.00031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979 0.00031 L -0.0092 0.00031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-2.96296E-6 L -0.0092 0.0003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5 -0.09691 L -0.14862 0.1441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os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34" y="-40250"/>
            <a:ext cx="9284360" cy="5224000"/>
          </a:xfrm>
          <a:prstGeom prst="rect">
            <a:avLst/>
          </a:prstGeom>
        </p:spPr>
      </p:pic>
      <p:sp>
        <p:nvSpPr>
          <p:cNvPr id="16" name="Titel 1"/>
          <p:cNvSpPr txBox="1"/>
          <p:nvPr userDrawn="1"/>
        </p:nvSpPr>
        <p:spPr>
          <a:xfrm>
            <a:off x="5014452" y="2304791"/>
            <a:ext cx="3748284" cy="9801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16" tIns="60963" rIns="121916" bIns="60963" anchor="t" anchorCtr="0" compatLnSpc="1">
            <a:normAutofit fontScale="85000" lnSpcReduction="10000"/>
          </a:bodyPr>
          <a:lstStyle/>
          <a:p>
            <a:pPr marL="0" marR="0" lvl="0" indent="0" algn="r" defTabSz="91438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i="0" u="none" strike="noStrike" kern="1200" cap="none" spc="0" baseline="0" dirty="0">
                <a:solidFill>
                  <a:schemeClr val="accent2"/>
                </a:solidFill>
                <a:uFillTx/>
                <a:latin typeface="Canaro Book"/>
                <a:ea typeface="Canaro Book"/>
                <a:cs typeface="Canaro Book"/>
              </a:rPr>
              <a:t>HIGHEST LEVEL OF</a:t>
            </a:r>
            <a:br>
              <a:rPr lang="de-DE" sz="3200" b="1" i="0" u="none" strike="noStrike" kern="1200" cap="none" spc="0" baseline="0" dirty="0">
                <a:solidFill>
                  <a:schemeClr val="accent2"/>
                </a:solidFill>
                <a:uFillTx/>
                <a:latin typeface="Canaro Book"/>
                <a:ea typeface="Canaro Book"/>
                <a:cs typeface="Canaro Book"/>
              </a:rPr>
            </a:br>
            <a:r>
              <a:rPr lang="de-DE" sz="3200" b="0" i="0" u="none" strike="noStrike" kern="1200" cap="none" spc="0" baseline="0" dirty="0">
                <a:solidFill>
                  <a:schemeClr val="bg1"/>
                </a:solidFill>
                <a:uFillTx/>
                <a:latin typeface="Canaro Light"/>
                <a:ea typeface="Canaro Light"/>
                <a:cs typeface="Canaro Light"/>
              </a:rPr>
              <a:t>INNOVATION</a:t>
            </a:r>
          </a:p>
        </p:txBody>
      </p:sp>
      <p:sp>
        <p:nvSpPr>
          <p:cNvPr id="17" name="Titel 1"/>
          <p:cNvSpPr txBox="1"/>
          <p:nvPr userDrawn="1"/>
        </p:nvSpPr>
        <p:spPr>
          <a:xfrm>
            <a:off x="5453449" y="1404065"/>
            <a:ext cx="3309277" cy="7915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16" tIns="60963" rIns="121916" bIns="60963" anchor="t" anchorCtr="0" compatLnSpc="1">
            <a:normAutofit fontScale="85000" lnSpcReduction="20000"/>
          </a:bodyPr>
          <a:lstStyle/>
          <a:p>
            <a:pPr marL="0" marR="0" lvl="0" indent="0" algn="r" defTabSz="91438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i="0" u="none" strike="noStrike" kern="1200" cap="none" spc="0" baseline="0" dirty="0">
                <a:solidFill>
                  <a:schemeClr val="accent4"/>
                </a:solidFill>
                <a:uFillTx/>
                <a:latin typeface="Canaro Book"/>
                <a:ea typeface="Canaro Book"/>
                <a:cs typeface="Canaro Book"/>
              </a:rPr>
              <a:t>MOST SATISFIED</a:t>
            </a:r>
            <a:br>
              <a:rPr lang="de-DE" sz="3200" b="1" i="0" u="none" strike="noStrike" kern="1200" cap="none" spc="0" baseline="0" dirty="0">
                <a:solidFill>
                  <a:schemeClr val="accent4"/>
                </a:solidFill>
                <a:uFillTx/>
                <a:latin typeface="Canaro Book"/>
                <a:ea typeface="Canaro Book"/>
                <a:cs typeface="Canaro Book"/>
              </a:rPr>
            </a:br>
            <a:r>
              <a:rPr lang="de-DE" sz="3200" b="0" i="0" u="none" strike="noStrike" kern="1200" cap="none" spc="0" baseline="0" dirty="0">
                <a:solidFill>
                  <a:schemeClr val="bg1"/>
                </a:solidFill>
                <a:uFillTx/>
                <a:latin typeface="Canaro Light"/>
                <a:ea typeface="Canaro Light"/>
                <a:cs typeface="Canaro Light"/>
              </a:rPr>
              <a:t>CUSTOMERS</a:t>
            </a:r>
          </a:p>
        </p:txBody>
      </p:sp>
      <p:sp>
        <p:nvSpPr>
          <p:cNvPr id="18" name="Titel 1"/>
          <p:cNvSpPr txBox="1"/>
          <p:nvPr userDrawn="1"/>
        </p:nvSpPr>
        <p:spPr>
          <a:xfrm>
            <a:off x="3085106" y="513171"/>
            <a:ext cx="5677620" cy="8908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16" tIns="60963" rIns="121916" bIns="60963" anchor="t" anchorCtr="0" compatLnSpc="1">
            <a:noAutofit/>
          </a:bodyPr>
          <a:lstStyle/>
          <a:p>
            <a:pPr marL="0" marR="0" lvl="0" indent="0" algn="r" defTabSz="91438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700" b="1" i="0" u="none" strike="noStrike" kern="1200" cap="none" spc="0" baseline="0" dirty="0">
                <a:solidFill>
                  <a:schemeClr val="accent3"/>
                </a:solidFill>
                <a:uFillTx/>
                <a:latin typeface="Canaro Book"/>
                <a:ea typeface="Canaro Book"/>
                <a:cs typeface="Canaro Book"/>
              </a:rPr>
              <a:t>BEST PLACE TO</a:t>
            </a:r>
            <a:br>
              <a:rPr lang="de-DE" sz="2700" b="1" i="0" u="none" strike="noStrike" kern="1200" cap="none" spc="0" baseline="0" dirty="0">
                <a:solidFill>
                  <a:schemeClr val="accent3"/>
                </a:solidFill>
                <a:uFillTx/>
                <a:latin typeface="Canaro Book"/>
                <a:ea typeface="Canaro Book"/>
                <a:cs typeface="Canaro Book"/>
              </a:rPr>
            </a:br>
            <a:r>
              <a:rPr lang="de-DE" sz="2700" b="0" i="0" u="none" strike="noStrike" kern="1200" cap="none" spc="0" baseline="0" dirty="0">
                <a:solidFill>
                  <a:schemeClr val="bg1"/>
                </a:solidFill>
                <a:uFillTx/>
                <a:latin typeface="Canaro Light" charset="0"/>
                <a:ea typeface="Canaro Light" charset="0"/>
                <a:cs typeface="Canaro Light" charset="0"/>
              </a:rPr>
              <a:t>WORK IN THE INDUSTRY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502164" y="4074550"/>
            <a:ext cx="8136961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1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MOST</a:t>
            </a:r>
            <a:r>
              <a:rPr lang="en-US" b="0" i="1" baseline="0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 FAMED COMPANY</a:t>
            </a:r>
            <a:endParaRPr lang="en-US" b="0" i="1" dirty="0">
              <a:solidFill>
                <a:schemeClr val="accent1"/>
              </a:solidFill>
              <a:latin typeface="Canaro Light" charset="0"/>
              <a:ea typeface="Canaro Light" charset="0"/>
              <a:cs typeface="Canaro Light" charset="0"/>
            </a:endParaRP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502165" y="4074550"/>
            <a:ext cx="8136961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i="0" dirty="0">
                <a:solidFill>
                  <a:schemeClr val="bg2"/>
                </a:solidFill>
                <a:latin typeface="Canaro Book" charset="0"/>
                <a:ea typeface="Canaro Book" charset="0"/>
                <a:cs typeface="Canaro Book" charset="0"/>
              </a:rPr>
              <a:t>OUR PURPOSE</a:t>
            </a:r>
          </a:p>
        </p:txBody>
      </p:sp>
    </p:spTree>
    <p:extLst>
      <p:ext uri="{BB962C8B-B14F-4D97-AF65-F5344CB8AC3E}">
        <p14:creationId xmlns:p14="http://schemas.microsoft.com/office/powerpoint/2010/main" val="89373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08642E-6 L -0.0092 0.000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61111E-6 3.08642E-6 L -0.0092 0.0003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11111E-6 L 0.00799 -1.11111E-6 " rAng="0" ptsTypes="AA">
                                      <p:cBhvr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rCtr x="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35802E-6 L 0.00798 -1.35802E-6 " rAng="0" ptsTypes="AA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rCtr x="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3457E-7 L 0.00798 1.23457E-7 " rAng="0" ptsTypes="AA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rCtr x="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  <p:bldP spid="24" grpId="0"/>
      <p:bldP spid="24" grpId="1"/>
      <p:bldP spid="24" grpId="2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 slid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 userDrawn="1"/>
        </p:nvSpPr>
        <p:spPr>
          <a:xfrm>
            <a:off x="501399" y="4076627"/>
            <a:ext cx="8119106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chemeClr val="bg2"/>
                </a:solidFill>
                <a:latin typeface="Canaro Book" charset="0"/>
                <a:ea typeface="Canaro Book" charset="0"/>
                <a:cs typeface="Canaro Book" charset="0"/>
              </a:rPr>
              <a:t>WE</a:t>
            </a:r>
            <a:r>
              <a:rPr lang="en-US" b="1" i="0" baseline="0" dirty="0">
                <a:solidFill>
                  <a:schemeClr val="bg2"/>
                </a:solidFill>
                <a:latin typeface="Canaro Book" charset="0"/>
                <a:ea typeface="Canaro Book" charset="0"/>
                <a:cs typeface="Canaro Book" charset="0"/>
              </a:rPr>
              <a:t> ARE </a:t>
            </a:r>
            <a:r>
              <a:rPr lang="en-US" b="0" i="1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EMARSYS</a:t>
            </a:r>
            <a:endParaRPr lang="en-US" b="1" i="0" dirty="0">
              <a:solidFill>
                <a:schemeClr val="tx2"/>
              </a:solidFill>
              <a:latin typeface="Canaro Book" charset="0"/>
              <a:ea typeface="Canaro Book" charset="0"/>
              <a:cs typeface="Canaro Book" charset="0"/>
            </a:endParaRPr>
          </a:p>
        </p:txBody>
      </p:sp>
      <p:grpSp>
        <p:nvGrpSpPr>
          <p:cNvPr id="47" name="Gruppierung 46"/>
          <p:cNvGrpSpPr/>
          <p:nvPr userDrawn="1"/>
        </p:nvGrpSpPr>
        <p:grpSpPr>
          <a:xfrm>
            <a:off x="397230" y="250450"/>
            <a:ext cx="8375152" cy="3307252"/>
            <a:chOff x="397230" y="250450"/>
            <a:chExt cx="8375152" cy="3307252"/>
          </a:xfrm>
        </p:grpSpPr>
        <p:grpSp>
          <p:nvGrpSpPr>
            <p:cNvPr id="40" name="Gruppierung 39"/>
            <p:cNvGrpSpPr/>
            <p:nvPr userDrawn="1"/>
          </p:nvGrpSpPr>
          <p:grpSpPr>
            <a:xfrm>
              <a:off x="397230" y="250450"/>
              <a:ext cx="8375152" cy="3307252"/>
              <a:chOff x="397230" y="250450"/>
              <a:chExt cx="8375152" cy="3307252"/>
            </a:xfrm>
          </p:grpSpPr>
          <p:sp>
            <p:nvSpPr>
              <p:cNvPr id="23" name="Rechteck 22"/>
              <p:cNvSpPr/>
              <p:nvPr userDrawn="1"/>
            </p:nvSpPr>
            <p:spPr>
              <a:xfrm>
                <a:off x="501399" y="388730"/>
                <a:ext cx="8119106" cy="2998525"/>
              </a:xfrm>
              <a:prstGeom prst="rect">
                <a:avLst/>
              </a:prstGeom>
              <a:solidFill>
                <a:srgbClr val="1A3646">
                  <a:alpha val="40000"/>
                </a:srgbClr>
              </a:solidFill>
              <a:ln w="12700">
                <a:solidFill>
                  <a:schemeClr val="accent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de-DE" sz="1800" dirty="0"/>
              </a:p>
            </p:txBody>
          </p:sp>
          <p:grpSp>
            <p:nvGrpSpPr>
              <p:cNvPr id="18" name="Gruppierung 17"/>
              <p:cNvGrpSpPr/>
              <p:nvPr userDrawn="1"/>
            </p:nvGrpSpPr>
            <p:grpSpPr>
              <a:xfrm>
                <a:off x="397230" y="250450"/>
                <a:ext cx="8375152" cy="3307252"/>
                <a:chOff x="397230" y="250450"/>
                <a:chExt cx="8375152" cy="3307252"/>
              </a:xfrm>
            </p:grpSpPr>
            <p:sp>
              <p:nvSpPr>
                <p:cNvPr id="11" name="Textfeld 10"/>
                <p:cNvSpPr txBox="1"/>
                <p:nvPr/>
              </p:nvSpPr>
              <p:spPr>
                <a:xfrm>
                  <a:off x="4047902" y="250450"/>
                  <a:ext cx="1080000" cy="324000"/>
                </a:xfrm>
                <a:prstGeom prst="rect">
                  <a:avLst/>
                </a:prstGeom>
                <a:solidFill>
                  <a:srgbClr val="314D5D"/>
                </a:solidFill>
                <a:ln w="12700">
                  <a:solidFill>
                    <a:schemeClr val="accent3"/>
                  </a:solidFill>
                </a:ln>
              </p:spPr>
              <p:txBody>
                <a:bodyPr wrap="square" lIns="0" tIns="36000" rIns="0" bIns="0"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1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CULTURE</a:t>
                  </a:r>
                </a:p>
              </p:txBody>
            </p:sp>
            <p:grpSp>
              <p:nvGrpSpPr>
                <p:cNvPr id="26" name="Gruppierung 25"/>
                <p:cNvGrpSpPr/>
                <p:nvPr userDrawn="1"/>
              </p:nvGrpSpPr>
              <p:grpSpPr>
                <a:xfrm>
                  <a:off x="3971814" y="1257357"/>
                  <a:ext cx="1197282" cy="1223450"/>
                  <a:chOff x="5398079" y="2690286"/>
                  <a:chExt cx="1481889" cy="1727257"/>
                </a:xfrm>
              </p:grpSpPr>
              <p:sp>
                <p:nvSpPr>
                  <p:cNvPr id="27" name="Sechseck 26"/>
                  <p:cNvSpPr/>
                  <p:nvPr/>
                </p:nvSpPr>
                <p:spPr>
                  <a:xfrm rot="16200000">
                    <a:off x="5275395" y="2812970"/>
                    <a:ext cx="1727257" cy="1481889"/>
                  </a:xfrm>
                  <a:prstGeom prst="hexagon">
                    <a:avLst/>
                  </a:prstGeom>
                  <a:noFill/>
                  <a:ln w="12700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de-DE" sz="1800" dirty="0"/>
                  </a:p>
                </p:txBody>
              </p:sp>
              <p:cxnSp>
                <p:nvCxnSpPr>
                  <p:cNvPr id="28" name="Gerade Verbindung 27"/>
                  <p:cNvCxnSpPr/>
                  <p:nvPr/>
                </p:nvCxnSpPr>
                <p:spPr>
                  <a:xfrm>
                    <a:off x="6433297" y="3721555"/>
                    <a:ext cx="446671" cy="262636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Gerade Verbindung 28"/>
                  <p:cNvCxnSpPr/>
                  <p:nvPr/>
                </p:nvCxnSpPr>
                <p:spPr>
                  <a:xfrm flipH="1">
                    <a:off x="5398079" y="3695368"/>
                    <a:ext cx="491209" cy="288823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 Verbindung 29"/>
                  <p:cNvCxnSpPr>
                    <a:endCxn id="27" idx="3"/>
                  </p:cNvCxnSpPr>
                  <p:nvPr/>
                </p:nvCxnSpPr>
                <p:spPr>
                  <a:xfrm>
                    <a:off x="6139024" y="3721555"/>
                    <a:ext cx="0" cy="695988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feld 30"/>
                <p:cNvSpPr txBox="1"/>
                <p:nvPr userDrawn="1"/>
              </p:nvSpPr>
              <p:spPr>
                <a:xfrm>
                  <a:off x="4026113" y="1744629"/>
                  <a:ext cx="1081602" cy="21934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54000" rIns="0" bIns="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4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VALUES</a:t>
                  </a:r>
                </a:p>
              </p:txBody>
            </p:sp>
            <p:sp>
              <p:nvSpPr>
                <p:cNvPr id="14" name="Textfeld 13"/>
                <p:cNvSpPr txBox="1"/>
                <p:nvPr/>
              </p:nvSpPr>
              <p:spPr>
                <a:xfrm>
                  <a:off x="7692382" y="3233702"/>
                  <a:ext cx="1080000" cy="324000"/>
                </a:xfrm>
                <a:prstGeom prst="rect">
                  <a:avLst/>
                </a:prstGeom>
                <a:solidFill>
                  <a:srgbClr val="3D5A6D"/>
                </a:solidFill>
                <a:ln w="12700">
                  <a:solidFill>
                    <a:schemeClr val="accent3"/>
                  </a:solidFill>
                </a:ln>
              </p:spPr>
              <p:txBody>
                <a:bodyPr wrap="square" lIns="0" tIns="36000" rIns="0" bIns="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1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PRIDE</a:t>
                  </a:r>
                </a:p>
              </p:txBody>
            </p:sp>
            <p:sp>
              <p:nvSpPr>
                <p:cNvPr id="20" name="Textfeld 19"/>
                <p:cNvSpPr txBox="1"/>
                <p:nvPr/>
              </p:nvSpPr>
              <p:spPr>
                <a:xfrm>
                  <a:off x="397230" y="3232031"/>
                  <a:ext cx="1080000" cy="324000"/>
                </a:xfrm>
                <a:prstGeom prst="rect">
                  <a:avLst/>
                </a:prstGeom>
                <a:solidFill>
                  <a:srgbClr val="314D5D"/>
                </a:solidFill>
                <a:ln w="12700">
                  <a:solidFill>
                    <a:schemeClr val="accent3"/>
                  </a:solidFill>
                </a:ln>
              </p:spPr>
              <p:txBody>
                <a:bodyPr wrap="square" lIns="0" tIns="36000" rIns="0" bIns="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1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BRAND</a:t>
                  </a:r>
                </a:p>
              </p:txBody>
            </p:sp>
            <p:cxnSp>
              <p:nvCxnSpPr>
                <p:cNvPr id="25" name="Gerade Verbindung 24"/>
                <p:cNvCxnSpPr>
                  <a:stCxn id="27" idx="1"/>
                </p:cNvCxnSpPr>
                <p:nvPr userDrawn="1"/>
              </p:nvCxnSpPr>
              <p:spPr>
                <a:xfrm flipH="1">
                  <a:off x="4791774" y="1556677"/>
                  <a:ext cx="377322" cy="194478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 Verbindung 37"/>
                <p:cNvCxnSpPr/>
                <p:nvPr userDrawn="1"/>
              </p:nvCxnSpPr>
              <p:spPr>
                <a:xfrm>
                  <a:off x="3971814" y="1556677"/>
                  <a:ext cx="372487" cy="192011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 Verbindung 38"/>
                <p:cNvCxnSpPr>
                  <a:stCxn id="27" idx="0"/>
                </p:cNvCxnSpPr>
                <p:nvPr userDrawn="1"/>
              </p:nvCxnSpPr>
              <p:spPr>
                <a:xfrm>
                  <a:off x="4570455" y="1257357"/>
                  <a:ext cx="4813" cy="491331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itel 4"/>
            <p:cNvSpPr txBox="1">
              <a:spLocks/>
            </p:cNvSpPr>
            <p:nvPr userDrawn="1"/>
          </p:nvSpPr>
          <p:spPr>
            <a:xfrm>
              <a:off x="5418931" y="1542799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LOVE CUSTOMERS</a:t>
              </a:r>
            </a:p>
          </p:txBody>
        </p:sp>
        <p:sp>
          <p:nvSpPr>
            <p:cNvPr id="42" name="Titel 4"/>
            <p:cNvSpPr txBox="1">
              <a:spLocks/>
            </p:cNvSpPr>
            <p:nvPr userDrawn="1"/>
          </p:nvSpPr>
          <p:spPr>
            <a:xfrm>
              <a:off x="974090" y="794652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ARE ONE</a:t>
              </a:r>
            </a:p>
          </p:txBody>
        </p:sp>
        <p:sp>
          <p:nvSpPr>
            <p:cNvPr id="43" name="Titel 4"/>
            <p:cNvSpPr txBox="1">
              <a:spLocks/>
            </p:cNvSpPr>
            <p:nvPr userDrawn="1"/>
          </p:nvSpPr>
          <p:spPr>
            <a:xfrm>
              <a:off x="974090" y="1542431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NEVER SETTLE</a:t>
              </a:r>
            </a:p>
          </p:txBody>
        </p:sp>
        <p:sp>
          <p:nvSpPr>
            <p:cNvPr id="44" name="Titel 4"/>
            <p:cNvSpPr txBox="1">
              <a:spLocks/>
            </p:cNvSpPr>
            <p:nvPr userDrawn="1"/>
          </p:nvSpPr>
          <p:spPr>
            <a:xfrm>
              <a:off x="974090" y="2315666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ALWAYS INNOVATE</a:t>
              </a:r>
            </a:p>
          </p:txBody>
        </p:sp>
        <p:sp>
          <p:nvSpPr>
            <p:cNvPr id="45" name="Titel 4"/>
            <p:cNvSpPr txBox="1">
              <a:spLocks/>
            </p:cNvSpPr>
            <p:nvPr userDrawn="1"/>
          </p:nvSpPr>
          <p:spPr>
            <a:xfrm>
              <a:off x="5418931" y="796224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defPPr>
                <a:defRPr lang="de-DE"/>
              </a:defPPr>
              <a:lvl1pPr lvl="0" algn="ctr" defTabSz="1219110"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ARE PASSIONATE</a:t>
              </a:r>
            </a:p>
          </p:txBody>
        </p:sp>
        <p:sp>
          <p:nvSpPr>
            <p:cNvPr id="46" name="Titel 4"/>
            <p:cNvSpPr txBox="1">
              <a:spLocks/>
            </p:cNvSpPr>
            <p:nvPr userDrawn="1"/>
          </p:nvSpPr>
          <p:spPr>
            <a:xfrm>
              <a:off x="5414973" y="2316034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EMBRACE TOMORROW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954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1605E-6 L -0.0092 0.000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 userDrawn="1"/>
        </p:nvSpPr>
        <p:spPr>
          <a:xfrm>
            <a:off x="501399" y="4076623"/>
            <a:ext cx="8119106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chemeClr val="tx2"/>
                </a:solidFill>
                <a:latin typeface="Canaro Book" charset="0"/>
                <a:ea typeface="Canaro Book" charset="0"/>
                <a:cs typeface="Canaro Book" charset="0"/>
              </a:rPr>
              <a:t>WE</a:t>
            </a:r>
            <a:r>
              <a:rPr lang="en-US" b="1" i="0" baseline="0" dirty="0">
                <a:solidFill>
                  <a:schemeClr val="tx2"/>
                </a:solidFill>
                <a:latin typeface="Canaro Book" charset="0"/>
                <a:ea typeface="Canaro Book" charset="0"/>
                <a:cs typeface="Canaro Book" charset="0"/>
              </a:rPr>
              <a:t> ARE </a:t>
            </a:r>
            <a:r>
              <a:rPr lang="en-US" b="0" i="1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EMARSYS</a:t>
            </a:r>
            <a:endParaRPr lang="en-US" b="1" i="0" dirty="0">
              <a:solidFill>
                <a:schemeClr val="tx2"/>
              </a:solidFill>
              <a:latin typeface="Canaro Book" charset="0"/>
              <a:ea typeface="Canaro Book" charset="0"/>
              <a:cs typeface="Canaro Book" charset="0"/>
            </a:endParaRPr>
          </a:p>
        </p:txBody>
      </p:sp>
      <p:grpSp>
        <p:nvGrpSpPr>
          <p:cNvPr id="2" name="Gruppierung 1"/>
          <p:cNvGrpSpPr/>
          <p:nvPr userDrawn="1"/>
        </p:nvGrpSpPr>
        <p:grpSpPr>
          <a:xfrm>
            <a:off x="397230" y="250450"/>
            <a:ext cx="8375152" cy="3307252"/>
            <a:chOff x="397230" y="250450"/>
            <a:chExt cx="8375152" cy="3307252"/>
          </a:xfrm>
        </p:grpSpPr>
        <p:sp>
          <p:nvSpPr>
            <p:cNvPr id="40" name="Rechteck 39"/>
            <p:cNvSpPr/>
            <p:nvPr userDrawn="1"/>
          </p:nvSpPr>
          <p:spPr>
            <a:xfrm>
              <a:off x="501399" y="388730"/>
              <a:ext cx="8119106" cy="2998525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de-DE" sz="1800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4047902" y="250450"/>
              <a:ext cx="1080000" cy="324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wrap="square" lIns="0" tIns="36000" rIns="0" bIns="0" rtlCol="0" anchor="ctr"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000" b="1" dirty="0">
                  <a:solidFill>
                    <a:schemeClr val="bg1"/>
                  </a:solidFill>
                  <a:latin typeface="Canaro SemiBold" charset="0"/>
                  <a:ea typeface="Canaro SemiBold" charset="0"/>
                  <a:cs typeface="Canaro SemiBold" charset="0"/>
                </a:rPr>
                <a:t>CULTURE</a:t>
              </a:r>
            </a:p>
          </p:txBody>
        </p:sp>
        <p:grpSp>
          <p:nvGrpSpPr>
            <p:cNvPr id="26" name="Gruppierung 25"/>
            <p:cNvGrpSpPr/>
            <p:nvPr userDrawn="1"/>
          </p:nvGrpSpPr>
          <p:grpSpPr>
            <a:xfrm>
              <a:off x="3971814" y="1257357"/>
              <a:ext cx="1197282" cy="1223450"/>
              <a:chOff x="5398079" y="2690286"/>
              <a:chExt cx="1481889" cy="1727257"/>
            </a:xfrm>
            <a:solidFill>
              <a:schemeClr val="accent5"/>
            </a:solidFill>
          </p:grpSpPr>
          <p:sp>
            <p:nvSpPr>
              <p:cNvPr id="27" name="Sechseck 26"/>
              <p:cNvSpPr/>
              <p:nvPr/>
            </p:nvSpPr>
            <p:spPr>
              <a:xfrm rot="16200000">
                <a:off x="5275395" y="2812970"/>
                <a:ext cx="1727257" cy="1481889"/>
              </a:xfrm>
              <a:prstGeom prst="hexagon">
                <a:avLst/>
              </a:prstGeom>
              <a:solidFill>
                <a:schemeClr val="accent5"/>
              </a:solidFill>
              <a:ln w="25400">
                <a:solidFill>
                  <a:schemeClr val="accent5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de-DE" sz="1800" dirty="0"/>
              </a:p>
            </p:txBody>
          </p:sp>
          <p:cxnSp>
            <p:nvCxnSpPr>
              <p:cNvPr id="28" name="Gerade Verbindung 27"/>
              <p:cNvCxnSpPr/>
              <p:nvPr/>
            </p:nvCxnSpPr>
            <p:spPr>
              <a:xfrm>
                <a:off x="6433297" y="3721555"/>
                <a:ext cx="446671" cy="262636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 flipH="1">
                <a:off x="5398079" y="3695368"/>
                <a:ext cx="491209" cy="288823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>
                <a:endCxn id="27" idx="3"/>
              </p:cNvCxnSpPr>
              <p:nvPr/>
            </p:nvCxnSpPr>
            <p:spPr>
              <a:xfrm>
                <a:off x="6139024" y="3721555"/>
                <a:ext cx="0" cy="695988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/>
            <p:cNvSpPr txBox="1"/>
            <p:nvPr userDrawn="1"/>
          </p:nvSpPr>
          <p:spPr>
            <a:xfrm>
              <a:off x="4026113" y="1752580"/>
              <a:ext cx="1081602" cy="2193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5400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200" b="1" i="0" dirty="0">
                  <a:solidFill>
                    <a:schemeClr val="bg1"/>
                  </a:solidFill>
                  <a:latin typeface="Canaro Book" charset="0"/>
                  <a:ea typeface="Canaro Book" charset="0"/>
                  <a:cs typeface="Canaro Book" charset="0"/>
                </a:rPr>
                <a:t>VALUES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692382" y="3233702"/>
              <a:ext cx="1080000" cy="324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wrap="square" lIns="0" tIns="3600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000" b="1" dirty="0">
                  <a:solidFill>
                    <a:schemeClr val="bg1"/>
                  </a:solidFill>
                  <a:latin typeface="Canaro SemiBold" charset="0"/>
                  <a:ea typeface="Canaro SemiBold" charset="0"/>
                  <a:cs typeface="Canaro SemiBold" charset="0"/>
                </a:rPr>
                <a:t>PRIDE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97230" y="3232031"/>
              <a:ext cx="1080000" cy="324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wrap="square" lIns="0" tIns="3600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000" b="1" dirty="0">
                  <a:solidFill>
                    <a:schemeClr val="bg1"/>
                  </a:solidFill>
                  <a:latin typeface="Canaro SemiBold" charset="0"/>
                  <a:ea typeface="Canaro SemiBold" charset="0"/>
                  <a:cs typeface="Canaro SemiBold" charset="0"/>
                </a:rPr>
                <a:t>BRAND</a:t>
              </a:r>
            </a:p>
          </p:txBody>
        </p:sp>
        <p:cxnSp>
          <p:nvCxnSpPr>
            <p:cNvPr id="25" name="Gerade Verbindung 24"/>
            <p:cNvCxnSpPr>
              <a:stCxn id="27" idx="1"/>
            </p:cNvCxnSpPr>
            <p:nvPr userDrawn="1"/>
          </p:nvCxnSpPr>
          <p:spPr>
            <a:xfrm flipH="1">
              <a:off x="4791774" y="1556677"/>
              <a:ext cx="377322" cy="19447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/>
            <p:nvPr userDrawn="1"/>
          </p:nvCxnSpPr>
          <p:spPr>
            <a:xfrm>
              <a:off x="3971814" y="1556677"/>
              <a:ext cx="372487" cy="19201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>
              <a:stCxn id="27" idx="0"/>
            </p:cNvCxnSpPr>
            <p:nvPr userDrawn="1"/>
          </p:nvCxnSpPr>
          <p:spPr>
            <a:xfrm>
              <a:off x="4570455" y="1257357"/>
              <a:ext cx="4813" cy="4913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itel 4"/>
            <p:cNvSpPr txBox="1">
              <a:spLocks/>
            </p:cNvSpPr>
            <p:nvPr userDrawn="1"/>
          </p:nvSpPr>
          <p:spPr>
            <a:xfrm>
              <a:off x="5418931" y="1542799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LOVE CUSTOMERS</a:t>
              </a:r>
            </a:p>
          </p:txBody>
        </p:sp>
        <p:sp>
          <p:nvSpPr>
            <p:cNvPr id="42" name="Titel 4"/>
            <p:cNvSpPr txBox="1">
              <a:spLocks/>
            </p:cNvSpPr>
            <p:nvPr userDrawn="1"/>
          </p:nvSpPr>
          <p:spPr>
            <a:xfrm>
              <a:off x="974090" y="79543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ARE ONE</a:t>
              </a:r>
            </a:p>
          </p:txBody>
        </p:sp>
        <p:sp>
          <p:nvSpPr>
            <p:cNvPr id="43" name="Titel 4"/>
            <p:cNvSpPr txBox="1">
              <a:spLocks/>
            </p:cNvSpPr>
            <p:nvPr userDrawn="1"/>
          </p:nvSpPr>
          <p:spPr>
            <a:xfrm>
              <a:off x="974090" y="1542431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NEVER SETTLE</a:t>
              </a:r>
            </a:p>
          </p:txBody>
        </p:sp>
        <p:sp>
          <p:nvSpPr>
            <p:cNvPr id="44" name="Titel 4"/>
            <p:cNvSpPr txBox="1">
              <a:spLocks/>
            </p:cNvSpPr>
            <p:nvPr userDrawn="1"/>
          </p:nvSpPr>
          <p:spPr>
            <a:xfrm>
              <a:off x="974090" y="228404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ALWAYS INNOVATE</a:t>
              </a:r>
            </a:p>
          </p:txBody>
        </p:sp>
        <p:sp>
          <p:nvSpPr>
            <p:cNvPr id="45" name="Titel 4"/>
            <p:cNvSpPr txBox="1">
              <a:spLocks/>
            </p:cNvSpPr>
            <p:nvPr userDrawn="1"/>
          </p:nvSpPr>
          <p:spPr>
            <a:xfrm>
              <a:off x="5418931" y="79543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defPPr>
                <a:defRPr lang="de-DE"/>
              </a:defPPr>
              <a:lvl1pPr lvl="0" algn="ctr" defTabSz="1219110"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ARE PASSIONATE</a:t>
              </a:r>
            </a:p>
          </p:txBody>
        </p:sp>
        <p:sp>
          <p:nvSpPr>
            <p:cNvPr id="46" name="Titel 4"/>
            <p:cNvSpPr txBox="1">
              <a:spLocks/>
            </p:cNvSpPr>
            <p:nvPr userDrawn="1"/>
          </p:nvSpPr>
          <p:spPr>
            <a:xfrm>
              <a:off x="5414973" y="228404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EMBRACE TOMORROW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15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1605E-6 L -0.0092 0.000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62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15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5954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582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1508"/>
            <a:ext cx="8229600" cy="37127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5" name="Group 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980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8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 White">
  <p:cSld name="1_Two Content White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7200" y="874930"/>
            <a:ext cx="4038600" cy="371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4648200" y="874930"/>
            <a:ext cx="4038600" cy="371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9" name="Shape 109"/>
          <p:cNvGrpSpPr/>
          <p:nvPr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10" name="Shape 110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111" name="Shape 111"/>
              <p:cNvSpPr/>
              <p:nvPr/>
            </p:nvSpPr>
            <p:spPr>
              <a:xfrm>
                <a:off x="10185201" y="344020"/>
                <a:ext cx="214330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85" h="650" extrusionOk="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10433339" y="344020"/>
                <a:ext cx="349562" cy="199658"/>
              </a:xfrm>
              <a:custGeom>
                <a:avLst/>
                <a:gdLst/>
                <a:ahLst/>
                <a:cxnLst/>
                <a:rect l="0" t="0" r="0" b="0"/>
                <a:pathLst>
                  <a:path w="1117" h="637" extrusionOk="0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10816071" y="344020"/>
                <a:ext cx="204124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52" h="650" extrusionOk="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11063571" y="345934"/>
                <a:ext cx="126302" cy="197745"/>
              </a:xfrm>
              <a:custGeom>
                <a:avLst/>
                <a:gdLst/>
                <a:ahLst/>
                <a:cxnLst/>
                <a:rect l="0" t="0" r="0" b="0"/>
                <a:pathLst>
                  <a:path w="404" h="631" extrusionOk="0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11201354" y="344020"/>
                <a:ext cx="189452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06" h="649" extrusionOk="0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11404840" y="347847"/>
                <a:ext cx="229001" cy="280032"/>
              </a:xfrm>
              <a:custGeom>
                <a:avLst/>
                <a:gdLst/>
                <a:ahLst/>
                <a:cxnLst/>
                <a:rect l="0" t="0" r="0" b="0"/>
                <a:pathLst>
                  <a:path w="733" h="895" extrusionOk="0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11632566" y="344020"/>
                <a:ext cx="188814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06" h="649" extrusionOk="0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9908997" y="343382"/>
                <a:ext cx="148628" cy="133956"/>
              </a:xfrm>
              <a:custGeom>
                <a:avLst/>
                <a:gdLst/>
                <a:ahLst/>
                <a:cxnLst/>
                <a:rect l="0" t="0" r="0" b="0"/>
                <a:pathLst>
                  <a:path w="233" h="210" extrusionOk="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9836278" y="477338"/>
                <a:ext cx="221347" cy="165213"/>
              </a:xfrm>
              <a:custGeom>
                <a:avLst/>
                <a:gdLst/>
                <a:ahLst/>
                <a:cxnLst/>
                <a:rect l="0" t="0" r="0" b="0"/>
                <a:pathLst>
                  <a:path w="347" h="259" extrusionOk="0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9761007" y="343382"/>
                <a:ext cx="147990" cy="133956"/>
              </a:xfrm>
              <a:custGeom>
                <a:avLst/>
                <a:gdLst/>
                <a:ahLst/>
                <a:cxnLst/>
                <a:rect l="0" t="0" r="0" b="0"/>
                <a:pathLst>
                  <a:path w="232" h="210" extrusionOk="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21" name="Shape 121"/>
            <p:cNvSpPr/>
            <p:nvPr/>
          </p:nvSpPr>
          <p:spPr>
            <a:xfrm>
              <a:off x="9761007" y="210064"/>
              <a:ext cx="296617" cy="200296"/>
            </a:xfrm>
            <a:custGeom>
              <a:avLst/>
              <a:gdLst/>
              <a:ahLst/>
              <a:cxnLst/>
              <a:rect l="0" t="0" r="0" b="0"/>
              <a:pathLst>
                <a:path w="465" h="314" extrusionOk="0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78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hite">
  <p:cSld name="1_Blank White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Shape 213"/>
          <p:cNvGrpSpPr/>
          <p:nvPr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14" name="Shape 21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15" name="Shape 215"/>
              <p:cNvSpPr/>
              <p:nvPr/>
            </p:nvSpPr>
            <p:spPr>
              <a:xfrm>
                <a:off x="10185201" y="344020"/>
                <a:ext cx="214330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85" h="650" extrusionOk="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10433339" y="344020"/>
                <a:ext cx="349562" cy="199658"/>
              </a:xfrm>
              <a:custGeom>
                <a:avLst/>
                <a:gdLst/>
                <a:ahLst/>
                <a:cxnLst/>
                <a:rect l="0" t="0" r="0" b="0"/>
                <a:pathLst>
                  <a:path w="1117" h="637" extrusionOk="0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10816071" y="344020"/>
                <a:ext cx="204124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52" h="650" extrusionOk="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11063571" y="345934"/>
                <a:ext cx="126302" cy="197745"/>
              </a:xfrm>
              <a:custGeom>
                <a:avLst/>
                <a:gdLst/>
                <a:ahLst/>
                <a:cxnLst/>
                <a:rect l="0" t="0" r="0" b="0"/>
                <a:pathLst>
                  <a:path w="404" h="631" extrusionOk="0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11201354" y="344020"/>
                <a:ext cx="189452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06" h="649" extrusionOk="0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11404840" y="347847"/>
                <a:ext cx="229001" cy="280032"/>
              </a:xfrm>
              <a:custGeom>
                <a:avLst/>
                <a:gdLst/>
                <a:ahLst/>
                <a:cxnLst/>
                <a:rect l="0" t="0" r="0" b="0"/>
                <a:pathLst>
                  <a:path w="733" h="895" extrusionOk="0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11632566" y="344020"/>
                <a:ext cx="188814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06" h="649" extrusionOk="0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9908997" y="343382"/>
                <a:ext cx="148628" cy="133956"/>
              </a:xfrm>
              <a:custGeom>
                <a:avLst/>
                <a:gdLst/>
                <a:ahLst/>
                <a:cxnLst/>
                <a:rect l="0" t="0" r="0" b="0"/>
                <a:pathLst>
                  <a:path w="233" h="210" extrusionOk="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9836278" y="477338"/>
                <a:ext cx="221347" cy="165213"/>
              </a:xfrm>
              <a:custGeom>
                <a:avLst/>
                <a:gdLst/>
                <a:ahLst/>
                <a:cxnLst/>
                <a:rect l="0" t="0" r="0" b="0"/>
                <a:pathLst>
                  <a:path w="347" h="259" extrusionOk="0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9761007" y="343382"/>
                <a:ext cx="147990" cy="133956"/>
              </a:xfrm>
              <a:custGeom>
                <a:avLst/>
                <a:gdLst/>
                <a:ahLst/>
                <a:cxnLst/>
                <a:rect l="0" t="0" r="0" b="0"/>
                <a:pathLst>
                  <a:path w="232" h="210" extrusionOk="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25" name="Shape 225"/>
            <p:cNvSpPr/>
            <p:nvPr/>
          </p:nvSpPr>
          <p:spPr>
            <a:xfrm>
              <a:off x="9761007" y="210064"/>
              <a:ext cx="296617" cy="200296"/>
            </a:xfrm>
            <a:custGeom>
              <a:avLst/>
              <a:gdLst/>
              <a:ahLst/>
              <a:cxnLst/>
              <a:rect l="0" t="0" r="0" b="0"/>
              <a:pathLst>
                <a:path w="465" h="314" extrusionOk="0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3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1508"/>
            <a:ext cx="8229600" cy="371271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5" name="Group 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668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8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4930"/>
            <a:ext cx="4038600" cy="37192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4930"/>
            <a:ext cx="4038600" cy="371929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142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4930"/>
            <a:ext cx="4038600" cy="371929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4930"/>
            <a:ext cx="4038600" cy="371929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9" name="Group 18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376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#,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1775" y="1459467"/>
            <a:ext cx="6780451" cy="1101725"/>
          </a:xfrm>
        </p:spPr>
        <p:txBody>
          <a:bodyPr anchor="t">
            <a:noAutofit/>
          </a:bodyPr>
          <a:lstStyle>
            <a:lvl1pPr>
              <a:defRPr sz="10500" b="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dirty="0"/>
              <a:t>Section 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75908" y="2649610"/>
            <a:ext cx="5592184" cy="131445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Topic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8" name="Group 7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10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70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4097E-7 3.7037E-7 L 0.0121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#, Topic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1775" y="1459467"/>
            <a:ext cx="6780451" cy="1101725"/>
          </a:xfrm>
        </p:spPr>
        <p:txBody>
          <a:bodyPr anchor="t">
            <a:noAutofit/>
          </a:bodyPr>
          <a:lstStyle>
            <a:lvl1pPr>
              <a:defRPr sz="10500" b="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dirty="0"/>
              <a:t>Section 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75908" y="2649610"/>
            <a:ext cx="5592184" cy="131445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Topic</a:t>
            </a: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1" name="Group 20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437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4097E-7 3.7037E-7 L 0.0121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031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6572"/>
            <a:ext cx="8229600" cy="372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39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4005" r:id="rId2"/>
    <p:sldLayoutId id="2147483981" r:id="rId3"/>
    <p:sldLayoutId id="2147483999" r:id="rId4"/>
    <p:sldLayoutId id="2147483983" r:id="rId5"/>
    <p:sldLayoutId id="2147484004" r:id="rId6"/>
    <p:sldLayoutId id="2147483980" r:id="rId7"/>
    <p:sldLayoutId id="2147484000" r:id="rId8"/>
    <p:sldLayoutId id="2147483998" r:id="rId9"/>
    <p:sldLayoutId id="2147484003" r:id="rId10"/>
    <p:sldLayoutId id="2147483985" r:id="rId11"/>
    <p:sldLayoutId id="2147484002" r:id="rId12"/>
    <p:sldLayoutId id="2147483986" r:id="rId13"/>
    <p:sldLayoutId id="2147484001" r:id="rId14"/>
    <p:sldLayoutId id="2147483997" r:id="rId15"/>
    <p:sldLayoutId id="2147484008" r:id="rId16"/>
    <p:sldLayoutId id="2147483993" r:id="rId17"/>
    <p:sldLayoutId id="2147484009" r:id="rId18"/>
    <p:sldLayoutId id="2147483987" r:id="rId19"/>
    <p:sldLayoutId id="2147484010" r:id="rId20"/>
    <p:sldLayoutId id="2147484015" r:id="rId21"/>
    <p:sldLayoutId id="2147484016" r:id="rId22"/>
    <p:sldLayoutId id="2147484017" r:id="rId23"/>
    <p:sldLayoutId id="2147484020" r:id="rId24"/>
    <p:sldLayoutId id="2147484022" r:id="rId25"/>
    <p:sldLayoutId id="2147484011" r:id="rId26"/>
    <p:sldLayoutId id="2147484012" r:id="rId27"/>
    <p:sldLayoutId id="2147484013" r:id="rId28"/>
    <p:sldLayoutId id="2147484014" r:id="rId29"/>
    <p:sldLayoutId id="2147484023" r:id="rId30"/>
    <p:sldLayoutId id="2147484025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569913" indent="-231775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911225" indent="-22860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368425" indent="-22860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1719263" indent="-22860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»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9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ch/r-source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diczeller.com/2018/04/02/investigating-difftime-behavior/" TargetMode="External"/><Relationship Id="rId2" Type="http://schemas.openxmlformats.org/officeDocument/2006/relationships/hyperlink" Target="https://adv-r.hadley.nz/oo.html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atin typeface="+mj-lt"/>
              </a:rPr>
              <a:t>o</a:t>
            </a:r>
            <a:r>
              <a:rPr lang="en" sz="6000" b="1" dirty="0" err="1">
                <a:latin typeface="+mj-lt"/>
              </a:rPr>
              <a:t>bject</a:t>
            </a:r>
            <a:r>
              <a:rPr lang="en" sz="6000" b="1" dirty="0">
                <a:latin typeface="+mj-lt"/>
              </a:rPr>
              <a:t>-oriented systems in R</a:t>
            </a:r>
            <a:endParaRPr sz="6000" b="1" dirty="0">
              <a:latin typeface="+mj-lt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ubTitle" idx="1"/>
          </p:nvPr>
        </p:nvSpPr>
        <p:spPr>
          <a:xfrm>
            <a:off x="1371600" y="3664937"/>
            <a:ext cx="6400800" cy="1314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 dirty="0" err="1"/>
              <a:t>Ildi</a:t>
            </a:r>
            <a:r>
              <a:rPr lang="en" sz="3000" dirty="0"/>
              <a:t> Czeller         : @</a:t>
            </a:r>
            <a:r>
              <a:rPr lang="en" sz="3000" dirty="0" err="1"/>
              <a:t>czeildi</a:t>
            </a:r>
            <a:endParaRPr sz="3000" dirty="0"/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l="16629" t="18079" r="18079" b="19642"/>
          <a:stretch/>
        </p:blipFill>
        <p:spPr>
          <a:xfrm>
            <a:off x="3547476" y="4003899"/>
            <a:ext cx="667325" cy="636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301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7704" y="1851670"/>
            <a:ext cx="5364940" cy="1224136"/>
          </a:xfrm>
        </p:spPr>
        <p:txBody>
          <a:bodyPr anchor="ctr">
            <a:noAutofit/>
          </a:bodyPr>
          <a:lstStyle/>
          <a:p>
            <a:pPr algn="ctr"/>
            <a:r>
              <a:rPr lang="en-US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72109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class / object type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72257"/>
            <a:ext cx="1872208" cy="1248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39620"/>
            <a:ext cx="1872208" cy="1404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196162"/>
            <a:ext cx="1719436" cy="1491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38" y="2944422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472" y="124402"/>
            <a:ext cx="5963055" cy="7566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type/class in 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689746"/>
              </p:ext>
            </p:extLst>
          </p:nvPr>
        </p:nvGraphicFramePr>
        <p:xfrm>
          <a:off x="467544" y="1131590"/>
          <a:ext cx="3970784" cy="35628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70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/>
                        <a:t>data.frame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/>
                        <a:t>r_conference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ight Brace 5"/>
          <p:cNvSpPr/>
          <p:nvPr/>
        </p:nvSpPr>
        <p:spPr>
          <a:xfrm>
            <a:off x="4716016" y="1347614"/>
            <a:ext cx="360040" cy="1368152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716016" y="3003798"/>
            <a:ext cx="360040" cy="1368152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56176" y="1775465"/>
            <a:ext cx="2468625" cy="51244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/>
                </a:solidFill>
                <a:latin typeface="+mj-lt"/>
              </a:rPr>
              <a:t>base types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0176" y="3431650"/>
            <a:ext cx="1986121" cy="51244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2"/>
                </a:solidFill>
                <a:latin typeface="+mj-lt"/>
              </a:rPr>
              <a:t>S3 types</a:t>
            </a:r>
          </a:p>
        </p:txBody>
      </p:sp>
    </p:spTree>
    <p:extLst>
      <p:ext uri="{BB962C8B-B14F-4D97-AF65-F5344CB8AC3E}">
        <p14:creationId xmlns:p14="http://schemas.microsoft.com/office/powerpoint/2010/main" val="17380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1800" y="1523906"/>
            <a:ext cx="2495876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tx2"/>
                </a:solidFill>
                <a:latin typeface="+mj-lt"/>
              </a:rPr>
              <a:t>summary.lm</a:t>
            </a:r>
            <a:endParaRPr lang="en-US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3563888" y="1445270"/>
            <a:ext cx="360040" cy="1368152"/>
          </a:xfrm>
          <a:prstGeom prst="rightBrace">
            <a:avLst/>
          </a:prstGeom>
          <a:ln w="38100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5066219" y="1823800"/>
            <a:ext cx="198719" cy="611093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59832" y="2501143"/>
            <a:ext cx="1466748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  <a:latin typeface="+mj-lt"/>
              </a:rPr>
              <a:t>generic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60032" y="2487686"/>
            <a:ext cx="1080120" cy="4431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accent1"/>
                </a:solidFill>
                <a:latin typeface="+mj-lt"/>
              </a:rPr>
              <a:t>class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12555" y="3575771"/>
            <a:ext cx="1906046" cy="45550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trike="sngStrike" dirty="0" err="1">
                <a:solidFill>
                  <a:schemeClr val="tx2"/>
                </a:solidFill>
                <a:latin typeface="+mj-lt"/>
              </a:rPr>
              <a:t>as.factor</a:t>
            </a:r>
            <a:endParaRPr lang="en-US" sz="3200" strike="sngStrike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86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method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75177" y="1446109"/>
            <a:ext cx="4254370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tx2"/>
                </a:solidFill>
                <a:latin typeface="+mj-lt"/>
              </a:rPr>
              <a:t>summary.data.frame</a:t>
            </a:r>
            <a:endParaRPr lang="en-US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3419872" y="1397562"/>
            <a:ext cx="360040" cy="1368152"/>
          </a:xfrm>
          <a:prstGeom prst="rightBrace">
            <a:avLst/>
          </a:prstGeom>
          <a:ln w="38100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5592913" y="1099407"/>
            <a:ext cx="347268" cy="2072036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87641" y="2501177"/>
            <a:ext cx="1466748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  <a:latin typeface="+mj-lt"/>
              </a:rPr>
              <a:t>generic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63369" y="2489412"/>
            <a:ext cx="1080120" cy="4431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accent1"/>
                </a:solidFill>
                <a:latin typeface="+mj-lt"/>
              </a:rPr>
              <a:t>class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93061" y="3413179"/>
            <a:ext cx="3274935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tx2"/>
                </a:solidFill>
                <a:latin typeface="+mj-lt"/>
              </a:rPr>
              <a:t>as.Date.numeric</a:t>
            </a:r>
            <a:endParaRPr lang="en-US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3707904" y="3369870"/>
            <a:ext cx="360040" cy="1368152"/>
          </a:xfrm>
          <a:prstGeom prst="rightBrace">
            <a:avLst/>
          </a:prstGeom>
          <a:ln w="38100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 rot="5400000">
            <a:off x="5423746" y="3277031"/>
            <a:ext cx="334671" cy="1553828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824077" y="4357821"/>
            <a:ext cx="1080120" cy="4431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accent1"/>
                </a:solidFill>
                <a:latin typeface="+mj-lt"/>
              </a:rPr>
              <a:t>class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05252" y="4361513"/>
            <a:ext cx="1466748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  <a:latin typeface="+mj-lt"/>
              </a:rPr>
              <a:t>generic</a:t>
            </a:r>
          </a:p>
        </p:txBody>
      </p:sp>
    </p:spTree>
    <p:extLst>
      <p:ext uri="{BB962C8B-B14F-4D97-AF65-F5344CB8AC3E}">
        <p14:creationId xmlns:p14="http://schemas.microsoft.com/office/powerpoint/2010/main" val="17918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55238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generic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901" y="1419622"/>
            <a:ext cx="8075240" cy="309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 &lt;- </a:t>
            </a:r>
            <a:r>
              <a:rPr lang="en-US" sz="2800" b="1" dirty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function</a:t>
            </a: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(object, </a:t>
            </a:r>
            <a:r>
              <a:rPr lang="mr-IN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…</a:t>
            </a: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) </a:t>
            </a:r>
          </a:p>
          <a:p>
            <a:pPr marL="0" indent="0">
              <a:buNone/>
            </a:pP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 </a:t>
            </a:r>
            <a:r>
              <a:rPr lang="en-US" sz="2800" b="1" dirty="0" err="1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UseMethod</a:t>
            </a: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2800" b="1" dirty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“summary”</a:t>
            </a: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)</a:t>
            </a:r>
          </a:p>
          <a:p>
            <a:pPr marL="0" indent="0">
              <a:buNone/>
            </a:pPr>
            <a:br>
              <a:rPr lang="en-US" sz="2800" b="1" dirty="0"/>
            </a:br>
            <a:endParaRPr lang="en-US" sz="2800" b="1" dirty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 &lt;- </a:t>
            </a:r>
            <a:r>
              <a:rPr lang="en-US" sz="2800" b="1" dirty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function</a:t>
            </a: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mr-IN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…</a:t>
            </a: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, </a:t>
            </a:r>
            <a:r>
              <a:rPr lang="en-US" sz="2800" b="1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na.rm</a:t>
            </a: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= FALSE)</a:t>
            </a:r>
          </a:p>
          <a:p>
            <a:pPr marL="0" indent="0">
              <a:buNone/>
            </a:pP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 </a:t>
            </a:r>
            <a:r>
              <a:rPr lang="en-US" sz="2800" b="1" dirty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.Primitive</a:t>
            </a: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2800" b="1" dirty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“sum”</a:t>
            </a:r>
            <a:r>
              <a:rPr lang="en-US" sz="2800" b="1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)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103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2626177" y="195486"/>
            <a:ext cx="4243500" cy="768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tx1"/>
                </a:solidFill>
                <a:latin typeface="+mn-lt"/>
                <a:ea typeface="Roboto Mono"/>
                <a:cs typeface="Roboto Mono"/>
                <a:sym typeface="Roboto Mono"/>
              </a:rPr>
              <a:t>summary</a:t>
            </a:r>
            <a:r>
              <a:rPr lang="en" sz="2800" dirty="0">
                <a:latin typeface="+mn-lt"/>
                <a:ea typeface="Roboto Mono"/>
                <a:cs typeface="Roboto Mono"/>
                <a:sym typeface="Roboto Mono"/>
              </a:rPr>
              <a:t>(</a:t>
            </a:r>
            <a:r>
              <a:rPr lang="en" sz="2800" dirty="0">
                <a:solidFill>
                  <a:schemeClr val="accent1"/>
                </a:solidFill>
                <a:latin typeface="+mn-lt"/>
                <a:ea typeface="Roboto Mono"/>
                <a:cs typeface="Roboto Mono"/>
                <a:sym typeface="Roboto Mono"/>
              </a:rPr>
              <a:t>lm(</a:t>
            </a:r>
            <a:r>
              <a:rPr lang="en-US" sz="2800" dirty="0" err="1">
                <a:solidFill>
                  <a:schemeClr val="accent1"/>
                </a:solidFill>
                <a:latin typeface="+mn-lt"/>
                <a:ea typeface="Roboto Mono"/>
                <a:cs typeface="Roboto Mono"/>
                <a:sym typeface="Roboto Mono"/>
              </a:rPr>
              <a:t>y~x</a:t>
            </a:r>
            <a:r>
              <a:rPr lang="en" sz="28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2800" dirty="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2661105" y="2931790"/>
            <a:ext cx="4243500" cy="201622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Coefficients:</a:t>
            </a:r>
            <a:r>
              <a:rPr lang="en-US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mr-I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Signif</a:t>
            </a: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codes: 0 ‘***’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Multiple R-squared:  0.7262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Shape 451"/>
          <p:cNvSpPr txBox="1">
            <a:spLocks/>
          </p:cNvSpPr>
          <p:nvPr/>
        </p:nvSpPr>
        <p:spPr>
          <a:xfrm>
            <a:off x="2626177" y="1707654"/>
            <a:ext cx="4243500" cy="76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 fontAlgn="auto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tx1"/>
                </a:solidFill>
                <a:latin typeface="+mn-lt"/>
                <a:ea typeface="Roboto Mono"/>
                <a:cs typeface="Roboto Mono"/>
                <a:sym typeface="Roboto Mono"/>
              </a:rPr>
              <a:t>s</a:t>
            </a:r>
            <a:r>
              <a:rPr lang="en" sz="2800" dirty="0" err="1">
                <a:solidFill>
                  <a:schemeClr val="tx1"/>
                </a:solidFill>
                <a:latin typeface="+mn-lt"/>
                <a:ea typeface="Roboto Mono"/>
                <a:cs typeface="Roboto Mono"/>
                <a:sym typeface="Roboto Mono"/>
              </a:rPr>
              <a:t>ummary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Roboto Mono"/>
                <a:cs typeface="Roboto Mono"/>
                <a:sym typeface="Roboto Mono"/>
              </a:rPr>
              <a:t>.lm</a:t>
            </a:r>
            <a:r>
              <a:rPr lang="en" sz="2800" dirty="0">
                <a:latin typeface="+mn-lt"/>
                <a:ea typeface="Roboto Mono"/>
                <a:cs typeface="Roboto Mono"/>
                <a:sym typeface="Roboto Mono"/>
              </a:rPr>
              <a:t>(</a:t>
            </a:r>
            <a:r>
              <a:rPr lang="en" sz="2800" dirty="0">
                <a:solidFill>
                  <a:schemeClr val="accent1"/>
                </a:solidFill>
                <a:latin typeface="+mn-lt"/>
                <a:ea typeface="Roboto Mono"/>
                <a:cs typeface="Roboto Mono"/>
                <a:sym typeface="Roboto Mono"/>
              </a:rPr>
              <a:t>lm(</a:t>
            </a:r>
            <a:r>
              <a:rPr lang="en" sz="2800" dirty="0" err="1">
                <a:solidFill>
                  <a:schemeClr val="accent1"/>
                </a:solidFill>
                <a:latin typeface="+mn-lt"/>
                <a:ea typeface="Roboto Mono"/>
                <a:cs typeface="Roboto Mono"/>
                <a:sym typeface="Roboto Mono"/>
              </a:rPr>
              <a:t>y~x</a:t>
            </a:r>
            <a:r>
              <a:rPr lang="en" sz="2800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2800" dirty="0"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>
            <a:off x="4561663" y="1073829"/>
            <a:ext cx="298368" cy="569548"/>
          </a:xfrm>
          <a:prstGeom prst="downArrow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11" name="Down Arrow 10"/>
          <p:cNvSpPr/>
          <p:nvPr/>
        </p:nvSpPr>
        <p:spPr>
          <a:xfrm>
            <a:off x="4633670" y="2499362"/>
            <a:ext cx="226361" cy="391874"/>
          </a:xfrm>
          <a:prstGeom prst="downArrow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12160" y="964386"/>
            <a:ext cx="2952328" cy="8379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 fontAlgn="auto"/>
            <a:r>
              <a:rPr lang="en-US" sz="4800" b="1" dirty="0">
                <a:latin typeface="+mn-lt"/>
              </a:rPr>
              <a:t>dispatch</a:t>
            </a:r>
          </a:p>
        </p:txBody>
      </p:sp>
    </p:spTree>
    <p:extLst>
      <p:ext uri="{BB962C8B-B14F-4D97-AF65-F5344CB8AC3E}">
        <p14:creationId xmlns:p14="http://schemas.microsoft.com/office/powerpoint/2010/main" val="1173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774" y="1059582"/>
            <a:ext cx="6780451" cy="1101725"/>
          </a:xfrm>
        </p:spPr>
        <p:txBody>
          <a:bodyPr/>
          <a:lstStyle/>
          <a:p>
            <a:pPr algn="ctr"/>
            <a:r>
              <a:rPr lang="en-US" dirty="0"/>
              <a:t>why so powerful?</a:t>
            </a:r>
          </a:p>
        </p:txBody>
      </p:sp>
    </p:spTree>
    <p:extLst>
      <p:ext uri="{BB962C8B-B14F-4D97-AF65-F5344CB8AC3E}">
        <p14:creationId xmlns:p14="http://schemas.microsoft.com/office/powerpoint/2010/main" val="14228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1" y="1459467"/>
            <a:ext cx="6990626" cy="1101725"/>
          </a:xfrm>
        </p:spPr>
        <p:txBody>
          <a:bodyPr/>
          <a:lstStyle/>
          <a:p>
            <a:pPr algn="ctr"/>
            <a:r>
              <a:rPr lang="en-US" dirty="0"/>
              <a:t>flexible &amp;</a:t>
            </a:r>
            <a:br>
              <a:rPr lang="en-US" dirty="0"/>
            </a:br>
            <a:r>
              <a:rPr lang="en-US" dirty="0"/>
              <a:t>extensible</a:t>
            </a:r>
          </a:p>
        </p:txBody>
      </p:sp>
    </p:spTree>
    <p:extLst>
      <p:ext uri="{BB962C8B-B14F-4D97-AF65-F5344CB8AC3E}">
        <p14:creationId xmlns:p14="http://schemas.microsoft.com/office/powerpoint/2010/main" val="20861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base R + </a:t>
            </a:r>
            <a:br>
              <a:rPr lang="en-US" sz="4800" b="1" dirty="0"/>
            </a:br>
            <a:r>
              <a:rPr lang="en-US" sz="4800" b="1" dirty="0"/>
              <a:t>different packages </a:t>
            </a:r>
            <a:br>
              <a:rPr lang="en-US" sz="4800" b="1" dirty="0"/>
            </a:br>
            <a:r>
              <a:rPr lang="en-US" sz="4800" b="1" dirty="0"/>
              <a:t>work together</a:t>
            </a:r>
          </a:p>
        </p:txBody>
      </p:sp>
    </p:spTree>
    <p:extLst>
      <p:ext uri="{BB962C8B-B14F-4D97-AF65-F5344CB8AC3E}">
        <p14:creationId xmlns:p14="http://schemas.microsoft.com/office/powerpoint/2010/main" val="153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563638"/>
            <a:ext cx="7772400" cy="2808312"/>
          </a:xfrm>
        </p:spPr>
        <p:txBody>
          <a:bodyPr>
            <a:normAutofit fontScale="90000"/>
          </a:bodyPr>
          <a:lstStyle/>
          <a:p>
            <a:r>
              <a:rPr lang="en-US" dirty="0"/>
              <a:t>- Data Scientist @</a:t>
            </a:r>
            <a:r>
              <a:rPr lang="en-US" dirty="0" err="1"/>
              <a:t>Emarsys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- 3 years R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started with C++, Python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411510"/>
            <a:ext cx="2880320" cy="6832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+mj-lt"/>
              </a:rPr>
              <a:t>Me:</a:t>
            </a:r>
          </a:p>
        </p:txBody>
      </p:sp>
    </p:spTree>
    <p:extLst>
      <p:ext uri="{BB962C8B-B14F-4D97-AF65-F5344CB8AC3E}">
        <p14:creationId xmlns:p14="http://schemas.microsoft.com/office/powerpoint/2010/main" val="1094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complex types </a:t>
            </a:r>
            <a:br>
              <a:rPr lang="en-US" sz="4800" b="1" dirty="0"/>
            </a:br>
            <a:r>
              <a:rPr lang="en-US" sz="4800" b="1" dirty="0"/>
              <a:t>can inherit behavior </a:t>
            </a:r>
            <a:br>
              <a:rPr lang="en-US" sz="4800" b="1" dirty="0"/>
            </a:br>
            <a:r>
              <a:rPr lang="en-US" sz="4800" b="1" dirty="0"/>
              <a:t>from simpler types </a:t>
            </a:r>
          </a:p>
        </p:txBody>
      </p:sp>
    </p:spTree>
    <p:extLst>
      <p:ext uri="{BB962C8B-B14F-4D97-AF65-F5344CB8AC3E}">
        <p14:creationId xmlns:p14="http://schemas.microsoft.com/office/powerpoint/2010/main" val="13208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09191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class is a vector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9512" y="1923678"/>
            <a:ext cx="8784976" cy="26107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latin typeface="Cousine for Powerline" panose="02070409020205020404" pitchFamily="49" charset="0"/>
                <a:cs typeface="Cousine for Powerline" panose="02070409020205020404" pitchFamily="49" charset="0"/>
              </a:rPr>
              <a:t>c(”</a:t>
            </a:r>
            <a:r>
              <a:rPr lang="en-US" sz="2800" dirty="0" err="1">
                <a:latin typeface="Cousine for Powerline" panose="02070409020205020404" pitchFamily="49" charset="0"/>
                <a:cs typeface="Cousine for Powerline" panose="02070409020205020404" pitchFamily="49" charset="0"/>
              </a:rPr>
              <a:t>r_conference</a:t>
            </a:r>
            <a:r>
              <a:rPr lang="en-US" sz="2800" dirty="0">
                <a:latin typeface="Cousine for Powerline" panose="02070409020205020404" pitchFamily="49" charset="0"/>
                <a:cs typeface="Cousine for Powerline" panose="02070409020205020404" pitchFamily="49" charset="0"/>
              </a:rPr>
              <a:t>”, “conference”, “event”)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most specific </a:t>
            </a:r>
            <a:r>
              <a:rPr lang="en-US" sz="2800" dirty="0">
                <a:sym typeface="Wingdings"/>
              </a:rPr>
              <a:t>   least specific</a:t>
            </a:r>
          </a:p>
        </p:txBody>
      </p:sp>
    </p:spTree>
    <p:extLst>
      <p:ext uri="{BB962C8B-B14F-4D97-AF65-F5344CB8AC3E}">
        <p14:creationId xmlns:p14="http://schemas.microsoft.com/office/powerpoint/2010/main" val="20096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specialize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5536" y="874930"/>
            <a:ext cx="4100264" cy="38570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print(</a:t>
            </a:r>
            <a:r>
              <a:rPr lang="en-US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dirty="0" err="1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print.data.table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pPr marL="0" indent="0">
              <a:buNone/>
            </a:pPr>
            <a:endParaRPr lang="en-US" dirty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  </a:t>
            </a:r>
            <a:r>
              <a:rPr lang="mr-IN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Sepal.Length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Sepal.Width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1: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5.1         3.5  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2: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4.9         3.0  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3: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4.7         3.2  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4: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4.6         3.1  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5: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5.0         3.6 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---                         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146:          6.7         3.0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147:          6.3         2.5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148:          6.5         3.0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149:          6.2         3.4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150:          5.9         3.0</a:t>
            </a:r>
            <a:endParaRPr lang="en-US" dirty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874930"/>
            <a:ext cx="4316288" cy="38570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print(</a:t>
            </a:r>
            <a:r>
              <a:rPr lang="en-US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data.frame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dirty="0" err="1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print.data.frame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data.frame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pPr marL="0" indent="0">
              <a:buNone/>
            </a:pPr>
            <a:endParaRPr lang="en-US" dirty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  </a:t>
            </a:r>
            <a:r>
              <a:rPr lang="mr-IN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Sepal.Length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Sepal.Width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 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5.1         3.5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2 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4.9         3.0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 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4.7         3.2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 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4.6         3.1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 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5.0         3.6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6 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5.4         3.9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7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4.6         3.4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8 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5.0         3.4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9 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4.4         2.9</a:t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10           </a:t>
            </a: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4.9         3.1</a:t>
            </a:r>
            <a:endParaRPr lang="en-US" dirty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63718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fallback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79512" y="1211442"/>
            <a:ext cx="4324672" cy="36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19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summary(</a:t>
            </a:r>
            <a:r>
              <a:rPr lang="en-US" sz="1900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sz="19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sz="1900" strike="sngStrike" dirty="0" err="1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summary.data.table</a:t>
            </a:r>
            <a:r>
              <a:rPr lang="en-US" sz="1900" strike="sngStrik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1900" strike="sngStrike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sz="1900" strike="sngStrik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sz="1900" dirty="0" err="1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summary.data.frame</a:t>
            </a:r>
            <a:r>
              <a:rPr lang="en-US" sz="19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1900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sz="19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pPr marL="0" indent="0">
              <a:buNone/>
            </a:pP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</a:t>
            </a:r>
            <a:r>
              <a:rPr lang="de-DE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Sepal.Length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Min.   :4.300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1st Qu.:5.100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Median :5.800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de-DE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Mean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:5.843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3rd Qu.:6.400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Max.   :7.900 </a:t>
            </a:r>
            <a:endParaRPr lang="en-US" dirty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16016" y="1211442"/>
            <a:ext cx="4320480" cy="36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19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summary(</a:t>
            </a:r>
            <a:r>
              <a:rPr lang="en-US" sz="1900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data.frame</a:t>
            </a:r>
            <a:r>
              <a:rPr lang="en-US" sz="19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sz="1900" dirty="0" err="1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summary.data.frame</a:t>
            </a:r>
            <a:r>
              <a:rPr lang="en-US" sz="19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1900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data.frame</a:t>
            </a:r>
            <a:r>
              <a:rPr lang="en-US" sz="19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pPr marL="0" indent="0">
              <a:buNone/>
            </a:pPr>
            <a:endParaRPr lang="en-US" dirty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</a:t>
            </a:r>
            <a:r>
              <a:rPr lang="de-DE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Sepal.Length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Min.   :4.300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1st Qu.:5.100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Median :5.800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de-DE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Mean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:5.843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3rd Qu.:6.400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Max.   :7.900 </a:t>
            </a:r>
            <a:endParaRPr lang="en-US" dirty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0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extend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0009" y="1347614"/>
            <a:ext cx="4038600" cy="688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gift.conference</a:t>
            </a:r>
            <a:endParaRPr lang="en-US" sz="3600" dirty="0"/>
          </a:p>
          <a:p>
            <a:pPr marL="0" indent="0">
              <a:buNone/>
            </a:pP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716016" y="1275606"/>
            <a:ext cx="4038600" cy="6887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err="1"/>
              <a:t>gift.r_conference</a:t>
            </a: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80" y="2403555"/>
            <a:ext cx="1170200" cy="1351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12901" r="21027" b="8000"/>
          <a:stretch/>
        </p:blipFill>
        <p:spPr>
          <a:xfrm>
            <a:off x="1691680" y="2499742"/>
            <a:ext cx="1224136" cy="1280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12901" r="21027" b="8000"/>
          <a:stretch/>
        </p:blipFill>
        <p:spPr>
          <a:xfrm>
            <a:off x="4806096" y="2435256"/>
            <a:ext cx="1224136" cy="1280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10966-161F-4C40-931C-F1447720C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31" y="2314621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9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1923678"/>
            <a:ext cx="7632847" cy="1101725"/>
          </a:xfrm>
        </p:spPr>
        <p:txBody>
          <a:bodyPr anchor="ctr"/>
          <a:lstStyle/>
          <a:p>
            <a:pPr algn="ctr"/>
            <a:r>
              <a:rPr lang="en-US" dirty="0"/>
              <a:t>learn more</a:t>
            </a:r>
          </a:p>
        </p:txBody>
      </p:sp>
    </p:spTree>
    <p:extLst>
      <p:ext uri="{BB962C8B-B14F-4D97-AF65-F5344CB8AC3E}">
        <p14:creationId xmlns:p14="http://schemas.microsoft.com/office/powerpoint/2010/main" val="19512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800" dirty="0" err="1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seq.Date</a:t>
            </a:r>
            <a:endParaRPr lang="en-US" sz="2800" dirty="0">
              <a:solidFill>
                <a:schemeClr val="accent3"/>
              </a:solidFill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>
              <a:lnSpc>
                <a:spcPct val="200000"/>
              </a:lnSpc>
            </a:pPr>
            <a:r>
              <a:rPr lang="en-US" sz="2800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sz="2800" dirty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:::</a:t>
            </a:r>
            <a:r>
              <a:rPr lang="en-US" sz="2800" dirty="0" err="1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print.data.table</a:t>
            </a:r>
            <a:endParaRPr lang="en-US" sz="2800" dirty="0">
              <a:solidFill>
                <a:schemeClr val="accent3"/>
              </a:solidFill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lookup::</a:t>
            </a:r>
            <a:r>
              <a:rPr lang="en-US" sz="2800" dirty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lookup</a:t>
            </a:r>
            <a:r>
              <a:rPr lang="en-US" sz="28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2800" dirty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“sum”</a:t>
            </a:r>
            <a:r>
              <a:rPr lang="en-US" sz="2800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) </a:t>
            </a:r>
            <a:r>
              <a:rPr lang="mr-IN" sz="2800" dirty="0"/>
              <a:t>–</a:t>
            </a:r>
            <a:r>
              <a:rPr lang="en-US" sz="2800" dirty="0"/>
              <a:t> Jim Hester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hlinkClick r:id="rId2"/>
              </a:rPr>
              <a:t>https://github.com/wch/r-source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544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3712718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sloop </a:t>
            </a:r>
            <a:r>
              <a:rPr lang="mr-IN" sz="2800" dirty="0"/>
              <a:t>–</a:t>
            </a:r>
            <a:r>
              <a:rPr lang="en-US" sz="2800" dirty="0"/>
              <a:t> R package by Hadley Wickham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s3_class, </a:t>
            </a:r>
            <a:r>
              <a:rPr lang="en-US" sz="2800" dirty="0" err="1"/>
              <a:t>ftype</a:t>
            </a:r>
            <a:endParaRPr lang="en-US" sz="2800" dirty="0"/>
          </a:p>
          <a:p>
            <a:pPr>
              <a:lnSpc>
                <a:spcPct val="200000"/>
              </a:lnSpc>
            </a:pPr>
            <a:r>
              <a:rPr lang="en-US" sz="2800" dirty="0"/>
              <a:t>s3_dispatch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s3_methods_class, s3_methods_generic</a:t>
            </a:r>
          </a:p>
        </p:txBody>
      </p:sp>
    </p:spTree>
    <p:extLst>
      <p:ext uri="{BB962C8B-B14F-4D97-AF65-F5344CB8AC3E}">
        <p14:creationId xmlns:p14="http://schemas.microsoft.com/office/powerpoint/2010/main" val="1125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203598"/>
            <a:ext cx="8146772" cy="249140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hlinkClick r:id="rId2"/>
              </a:rPr>
              <a:t>Advanced R</a:t>
            </a:r>
            <a:r>
              <a:rPr lang="en-US" sz="4000" dirty="0"/>
              <a:t> by Hadley Wickham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>
                <a:hlinkClick r:id="rId3"/>
              </a:rPr>
              <a:t>https://www.ildiczeller.com/2018/04/02/investigating-difftime-behavior/</a:t>
            </a:r>
            <a:r>
              <a:rPr lang="en-US" sz="4000" dirty="0"/>
              <a:t>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   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923678"/>
            <a:ext cx="7560840" cy="1101725"/>
          </a:xfrm>
        </p:spPr>
        <p:txBody>
          <a:bodyPr anchor="ctr"/>
          <a:lstStyle/>
          <a:p>
            <a:pPr algn="ctr"/>
            <a:r>
              <a:rPr lang="en-US" dirty="0"/>
              <a:t>take-away</a:t>
            </a:r>
          </a:p>
        </p:txBody>
      </p:sp>
    </p:spTree>
    <p:extLst>
      <p:ext uri="{BB962C8B-B14F-4D97-AF65-F5344CB8AC3E}">
        <p14:creationId xmlns:p14="http://schemas.microsoft.com/office/powerpoint/2010/main" val="44959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635646"/>
            <a:ext cx="7992888" cy="2880320"/>
          </a:xfrm>
        </p:spPr>
        <p:txBody>
          <a:bodyPr>
            <a:normAutofit fontScale="90000"/>
          </a:bodyPr>
          <a:lstStyle/>
          <a:p>
            <a:r>
              <a:rPr lang="en-US" dirty="0"/>
              <a:t>- R user without CS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- understand core concepts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explore &amp; debug more effectively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411510"/>
            <a:ext cx="2880320" cy="6832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+mj-lt"/>
              </a:rPr>
              <a:t>You:</a:t>
            </a:r>
          </a:p>
        </p:txBody>
      </p:sp>
      <p:sp>
        <p:nvSpPr>
          <p:cNvPr id="4" name="Down Arrow 3"/>
          <p:cNvSpPr/>
          <p:nvPr/>
        </p:nvSpPr>
        <p:spPr>
          <a:xfrm>
            <a:off x="3851920" y="2211710"/>
            <a:ext cx="288032" cy="783755"/>
          </a:xfrm>
          <a:prstGeom prst="downArrow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582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578" y="291830"/>
            <a:ext cx="7582567" cy="421207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4800" dirty="0"/>
              <a:t>use</a:t>
            </a:r>
            <a:br>
              <a:rPr lang="en-US" sz="4800" dirty="0"/>
            </a:br>
            <a:r>
              <a:rPr lang="en-US" sz="4800" dirty="0"/>
              <a:t>understand</a:t>
            </a:r>
            <a:br>
              <a:rPr lang="en-US" sz="4800" dirty="0"/>
            </a:br>
            <a:r>
              <a:rPr lang="en-US" sz="4800" dirty="0"/>
              <a:t>(create)</a:t>
            </a:r>
          </a:p>
        </p:txBody>
      </p:sp>
    </p:spTree>
    <p:extLst>
      <p:ext uri="{BB962C8B-B14F-4D97-AF65-F5344CB8AC3E}">
        <p14:creationId xmlns:p14="http://schemas.microsoft.com/office/powerpoint/2010/main" val="4603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328525" y="206375"/>
            <a:ext cx="4243500" cy="768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tx1"/>
                </a:solidFill>
                <a:latin typeface="Inconsolata for Powerline BoldForPowerline" charset="0"/>
                <a:ea typeface="Inconsolata for Powerline BoldForPowerline" charset="0"/>
                <a:cs typeface="Inconsolata for Powerline BoldForPowerline" charset="0"/>
                <a:sym typeface="Roboto Mono"/>
              </a:rPr>
              <a:t>summary</a:t>
            </a:r>
            <a:r>
              <a:rPr lang="en" dirty="0"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(</a:t>
            </a:r>
            <a:r>
              <a:rPr lang="en" b="1" dirty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lm</a:t>
            </a:r>
            <a:r>
              <a:rPr lang="en" dirty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y~x</a:t>
            </a:r>
            <a:r>
              <a:rPr lang="en" dirty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)</a:t>
            </a:r>
            <a:r>
              <a:rPr lang="en" dirty="0"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)</a:t>
            </a:r>
            <a:endParaRPr dirty="0">
              <a:latin typeface="Inconsolata for Powerline Medium" charset="0"/>
              <a:ea typeface="Inconsolata for Powerline Medium" charset="0"/>
              <a:cs typeface="Inconsolata for Powerline Medium" charset="0"/>
              <a:sym typeface="Roboto Mono"/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28525" y="1047075"/>
            <a:ext cx="4243500" cy="3716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Coefficients: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Signif</a:t>
            </a: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codes: 0 ‘***’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Multiple R-squared:  0.7262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body" idx="2"/>
          </p:nvPr>
        </p:nvSpPr>
        <p:spPr>
          <a:xfrm>
            <a:off x="4648200" y="1047075"/>
            <a:ext cx="4129500" cy="3716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en-US" dirty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Min.   :      1.0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1st Qu.:     25.8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Median :     50.5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Mean   :  10049.5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3rd Qu.:     75.2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Max.   :1000000.0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4087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4648200" y="206375"/>
            <a:ext cx="4129500" cy="768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Inconsolata for Powerline BoldForPowerline" charset="0"/>
                <a:ea typeface="Inconsolata for Powerline BoldForPowerline" charset="0"/>
                <a:cs typeface="Inconsolata for Powerline BoldForPowerline" charset="0"/>
                <a:sym typeface="Roboto Mono"/>
              </a:rPr>
              <a:t>summary</a:t>
            </a:r>
            <a:r>
              <a:rPr lang="en" dirty="0"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(</a:t>
            </a:r>
            <a:r>
              <a:rPr lang="en" b="1" dirty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c</a:t>
            </a:r>
            <a:r>
              <a:rPr lang="en" dirty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(1:99, 10^6)</a:t>
            </a:r>
            <a:r>
              <a:rPr lang="en" dirty="0"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)</a:t>
            </a:r>
            <a:endParaRPr dirty="0">
              <a:latin typeface="Inconsolata for Powerline Medium" charset="0"/>
              <a:ea typeface="Inconsolata for Powerline Medium" charset="0"/>
              <a:cs typeface="Inconsolata for Powerline Medium" charset="0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0131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26568" y="2394792"/>
            <a:ext cx="3137920" cy="212365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date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2018-10-27</a:t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b="1" dirty="0">
                <a:solidFill>
                  <a:schemeClr val="tx2"/>
                </a:solidFill>
                <a:latin typeface="+mj-lt"/>
              </a:rPr>
              <a:t>venue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Belgrade</a:t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b="1" dirty="0">
                <a:solidFill>
                  <a:schemeClr val="tx2"/>
                </a:solidFill>
                <a:latin typeface="+mj-lt"/>
              </a:rPr>
              <a:t># participants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100+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763" y="2298390"/>
            <a:ext cx="3019847" cy="221599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attend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-&gt;</a:t>
            </a:r>
            <a:r>
              <a:rPr lang="en-US" sz="24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learn</a:t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b="1" dirty="0">
                <a:solidFill>
                  <a:schemeClr val="tx2"/>
                </a:solidFill>
                <a:latin typeface="+mj-lt"/>
              </a:rPr>
              <a:t>talk at </a:t>
            </a:r>
            <a:r>
              <a:rPr lang="en-US" sz="2400">
                <a:solidFill>
                  <a:schemeClr val="tx2"/>
                </a:solidFill>
                <a:latin typeface="+mj-lt"/>
              </a:rPr>
              <a:t>-&gt;</a:t>
            </a:r>
            <a:r>
              <a:rPr lang="en-US" sz="2400" b="1">
                <a:solidFill>
                  <a:schemeClr val="tx2"/>
                </a:solidFill>
                <a:latin typeface="+mj-lt"/>
              </a:rPr>
              <a:t> </a:t>
            </a:r>
            <a:r>
              <a:rPr lang="en-US" sz="2400">
                <a:solidFill>
                  <a:schemeClr val="tx2"/>
                </a:solidFill>
                <a:latin typeface="+mj-lt"/>
              </a:rPr>
              <a:t>feedback</a:t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b="1" dirty="0">
                <a:solidFill>
                  <a:schemeClr val="tx2"/>
                </a:solidFill>
                <a:latin typeface="+mj-lt"/>
              </a:rPr>
              <a:t>organize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-&gt; proud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4168" y="1297781"/>
            <a:ext cx="1445909" cy="68326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+mj-lt"/>
              </a:rPr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527" y="1297781"/>
            <a:ext cx="2880320" cy="6832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+mj-lt"/>
              </a:rPr>
              <a:t>behavior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6375" y="1297781"/>
            <a:ext cx="411972" cy="68326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+mj-lt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052" y="334211"/>
            <a:ext cx="2444580" cy="66479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+mj-lt"/>
              </a:rPr>
              <a:t>object =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9B80DE-2FD5-9144-87BC-5139BE462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430" y="2558709"/>
            <a:ext cx="1795823" cy="17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5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67"/>
          <p:cNvSpPr txBox="1">
            <a:spLocks/>
          </p:cNvSpPr>
          <p:nvPr/>
        </p:nvSpPr>
        <p:spPr>
          <a:xfrm>
            <a:off x="2411760" y="1275606"/>
            <a:ext cx="4032448" cy="3024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" sz="20000" b="1" dirty="0">
                <a:solidFill>
                  <a:schemeClr val="accent1"/>
                </a:solidFill>
              </a:rPr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190542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 l="14333" r="7510"/>
          <a:stretch/>
        </p:blipFill>
        <p:spPr>
          <a:xfrm>
            <a:off x="467545" y="2355726"/>
            <a:ext cx="1796408" cy="16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5547" t="4005" r="22196" b="19900"/>
          <a:stretch/>
        </p:blipFill>
        <p:spPr>
          <a:xfrm>
            <a:off x="3230834" y="1207793"/>
            <a:ext cx="2969158" cy="29059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9512" y="1691483"/>
            <a:ext cx="2720296" cy="39857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tx2"/>
                </a:solidFill>
                <a:latin typeface="+mj-lt"/>
              </a:rPr>
              <a:t>+36 1 333-3333</a:t>
            </a:r>
          </a:p>
        </p:txBody>
      </p:sp>
      <p:sp>
        <p:nvSpPr>
          <p:cNvPr id="6" name="Smiley Face 5"/>
          <p:cNvSpPr/>
          <p:nvPr/>
        </p:nvSpPr>
        <p:spPr>
          <a:xfrm>
            <a:off x="6603671" y="2120734"/>
            <a:ext cx="905209" cy="914400"/>
          </a:xfrm>
          <a:prstGeom prst="smileyFace">
            <a:avLst/>
          </a:prstGeom>
          <a:noFill/>
          <a:ln w="381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18" name="Shape 485"/>
          <p:cNvSpPr/>
          <p:nvPr/>
        </p:nvSpPr>
        <p:spPr>
          <a:xfrm>
            <a:off x="2437112" y="2416890"/>
            <a:ext cx="653553" cy="3220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7" t="17802" r="20794"/>
          <a:stretch/>
        </p:blipFill>
        <p:spPr>
          <a:xfrm>
            <a:off x="7740352" y="1998713"/>
            <a:ext cx="1183799" cy="1158442"/>
          </a:xfrm>
          <a:prstGeom prst="rect">
            <a:avLst/>
          </a:prstGeom>
        </p:spPr>
      </p:pic>
      <p:sp>
        <p:nvSpPr>
          <p:cNvPr id="8" name="Shape 485"/>
          <p:cNvSpPr/>
          <p:nvPr/>
        </p:nvSpPr>
        <p:spPr>
          <a:xfrm>
            <a:off x="6258305" y="2500784"/>
            <a:ext cx="287053" cy="1672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485"/>
          <p:cNvSpPr/>
          <p:nvPr/>
        </p:nvSpPr>
        <p:spPr>
          <a:xfrm>
            <a:off x="7567193" y="2506340"/>
            <a:ext cx="287053" cy="1672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624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478"/>
          <p:cNvPicPr preferRelativeResize="0">
            <a:picLocks noChangeAspect="1"/>
          </p:cNvPicPr>
          <p:nvPr/>
        </p:nvPicPr>
        <p:blipFill rotWithShape="1">
          <a:blip r:embed="rId3">
            <a:alphaModFix amt="25000"/>
          </a:blip>
          <a:srcRect l="5547" t="4005" r="22196" b="19900"/>
          <a:stretch/>
        </p:blipFill>
        <p:spPr>
          <a:xfrm>
            <a:off x="2663774" y="1563638"/>
            <a:ext cx="2501495" cy="24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 rotWithShape="1">
          <a:blip r:embed="rId4">
            <a:alphaModFix amt="25000"/>
          </a:blip>
          <a:srcRect l="14333" r="7510"/>
          <a:stretch/>
        </p:blipFill>
        <p:spPr>
          <a:xfrm>
            <a:off x="386097" y="2473565"/>
            <a:ext cx="1519232" cy="1397168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x="386097" y="1635264"/>
            <a:ext cx="1571978" cy="650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/>
                </a:solidFill>
                <a:latin typeface="+mn-lt"/>
              </a:rPr>
              <a:t>l</a:t>
            </a:r>
            <a:r>
              <a:rPr lang="hu-HU" sz="2800" b="1" dirty="0">
                <a:solidFill>
                  <a:schemeClr val="tx2"/>
                </a:solidFill>
                <a:latin typeface="+mn-lt"/>
              </a:rPr>
              <a:t>m(</a:t>
            </a:r>
            <a:r>
              <a:rPr lang="hu-HU" sz="2800" b="1" dirty="0" err="1">
                <a:solidFill>
                  <a:schemeClr val="tx2"/>
                </a:solidFill>
                <a:latin typeface="+mn-lt"/>
              </a:rPr>
              <a:t>y~x</a:t>
            </a:r>
            <a:r>
              <a:rPr lang="hu-HU" sz="2800" b="1" dirty="0">
                <a:solidFill>
                  <a:schemeClr val="tx2"/>
                </a:solidFill>
                <a:latin typeface="+mn-lt"/>
              </a:rPr>
              <a:t>)</a:t>
            </a:r>
            <a:endParaRPr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230981" y="2789499"/>
            <a:ext cx="188221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n-lt"/>
              </a:rPr>
              <a:t>summary</a:t>
            </a:r>
            <a:endParaRPr sz="2800" b="1" dirty="0">
              <a:latin typeface="+mn-lt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5452824" y="2329709"/>
            <a:ext cx="2518721" cy="56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chemeClr val="tx2"/>
                </a:solidFill>
                <a:latin typeface="+mn-lt"/>
              </a:rPr>
              <a:t>summary.lm</a:t>
            </a:r>
            <a:endParaRPr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19929" y="2329709"/>
            <a:ext cx="924071" cy="6740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err="1">
                <a:solidFill>
                  <a:schemeClr val="tx2"/>
                </a:solidFill>
                <a:latin typeface="+mj-lt"/>
              </a:rPr>
              <a:t>Coef</a:t>
            </a:r>
            <a:br>
              <a:rPr lang="en-US" sz="2400" b="1" dirty="0">
                <a:solidFill>
                  <a:schemeClr val="tx2"/>
                </a:solidFill>
                <a:latin typeface="+mj-lt"/>
              </a:rPr>
            </a:br>
            <a:r>
              <a:rPr lang="en-US" sz="2400" b="1" dirty="0">
                <a:solidFill>
                  <a:schemeClr val="tx2"/>
                </a:solidFill>
                <a:latin typeface="+mj-lt"/>
              </a:rPr>
              <a:t>R^2</a:t>
            </a:r>
          </a:p>
        </p:txBody>
      </p:sp>
      <p:sp>
        <p:nvSpPr>
          <p:cNvPr id="8" name="Shape 485"/>
          <p:cNvSpPr/>
          <p:nvPr/>
        </p:nvSpPr>
        <p:spPr>
          <a:xfrm>
            <a:off x="2010221" y="2494147"/>
            <a:ext cx="549896" cy="2936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485"/>
          <p:cNvSpPr/>
          <p:nvPr/>
        </p:nvSpPr>
        <p:spPr>
          <a:xfrm>
            <a:off x="5201143" y="2557346"/>
            <a:ext cx="287053" cy="1672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485"/>
          <p:cNvSpPr/>
          <p:nvPr/>
        </p:nvSpPr>
        <p:spPr>
          <a:xfrm>
            <a:off x="7811446" y="2527817"/>
            <a:ext cx="320198" cy="1967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08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478"/>
          <p:cNvPicPr preferRelativeResize="0">
            <a:picLocks noChangeAspect="1"/>
          </p:cNvPicPr>
          <p:nvPr/>
        </p:nvPicPr>
        <p:blipFill rotWithShape="1">
          <a:blip r:embed="rId3">
            <a:alphaModFix amt="26000"/>
          </a:blip>
          <a:srcRect l="5547" t="4005" r="22196" b="19900"/>
          <a:stretch/>
        </p:blipFill>
        <p:spPr>
          <a:xfrm>
            <a:off x="3422764" y="2384374"/>
            <a:ext cx="2295807" cy="2246960"/>
          </a:xfrm>
          <a:prstGeom prst="rect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494" name="Shape 494"/>
          <p:cNvSpPr txBox="1"/>
          <p:nvPr/>
        </p:nvSpPr>
        <p:spPr>
          <a:xfrm>
            <a:off x="397832" y="2643758"/>
            <a:ext cx="201433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+mn-lt"/>
              </a:rPr>
              <a:t>lm(</a:t>
            </a:r>
            <a:r>
              <a:rPr lang="en-US" sz="2800" dirty="0" err="1">
                <a:solidFill>
                  <a:schemeClr val="accent1"/>
                </a:solidFill>
                <a:latin typeface="+mn-lt"/>
              </a:rPr>
              <a:t>y~x</a:t>
            </a:r>
            <a:r>
              <a:rPr lang="en-US" sz="2800" dirty="0">
                <a:solidFill>
                  <a:schemeClr val="accent1"/>
                </a:solidFill>
                <a:latin typeface="+mn-lt"/>
              </a:rPr>
              <a:t>)</a:t>
            </a:r>
            <a:endParaRPr sz="2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219344" y="3507854"/>
            <a:ext cx="2371305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+mn-lt"/>
              </a:rPr>
              <a:t>summary</a:t>
            </a:r>
            <a:endParaRPr sz="2800" dirty="0">
              <a:latin typeface="+mn-lt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6550686" y="3209643"/>
            <a:ext cx="2376264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>
                <a:solidFill>
                  <a:schemeClr val="accent4"/>
                </a:solidFill>
                <a:latin typeface="+mn-lt"/>
              </a:rPr>
              <a:t>summary.lm</a:t>
            </a:r>
            <a:endParaRPr sz="28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8817" y="732283"/>
            <a:ext cx="5680149" cy="6832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accent3"/>
                </a:solidFill>
                <a:latin typeface="+mj-lt"/>
              </a:rPr>
              <a:t>dispatch</a:t>
            </a:r>
            <a:r>
              <a:rPr lang="en-US" sz="48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4800" dirty="0">
                <a:solidFill>
                  <a:schemeClr val="tx2"/>
                </a:solidFill>
                <a:latin typeface="+mj-lt"/>
              </a:rPr>
              <a:t>   </a:t>
            </a:r>
            <a:r>
              <a:rPr lang="en-US" sz="4800" b="1" dirty="0">
                <a:solidFill>
                  <a:schemeClr val="accent4"/>
                </a:solidFill>
                <a:latin typeface="+mj-lt"/>
              </a:rPr>
              <a:t>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910" y="195486"/>
            <a:ext cx="2574175" cy="190205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>
                <a:solidFill>
                  <a:schemeClr val="accent1"/>
                </a:solidFill>
                <a:latin typeface="+mj-lt"/>
              </a:rPr>
              <a:t>class</a:t>
            </a:r>
            <a:br>
              <a:rPr lang="en-US" sz="4000" b="1" dirty="0">
                <a:solidFill>
                  <a:schemeClr val="tx2"/>
                </a:solidFill>
                <a:latin typeface="+mj-lt"/>
              </a:rPr>
            </a:br>
            <a:r>
              <a:rPr lang="en-US" sz="4000" dirty="0">
                <a:solidFill>
                  <a:schemeClr val="tx2"/>
                </a:solidFill>
                <a:latin typeface="+mj-lt"/>
              </a:rPr>
              <a:t>+</a:t>
            </a:r>
            <a:br>
              <a:rPr lang="en-US" sz="4000" b="1" dirty="0">
                <a:solidFill>
                  <a:schemeClr val="tx2"/>
                </a:solidFill>
                <a:latin typeface="+mj-lt"/>
              </a:rPr>
            </a:br>
            <a:r>
              <a:rPr lang="en-US" sz="4800" b="1" dirty="0">
                <a:solidFill>
                  <a:schemeClr val="tx2"/>
                </a:solidFill>
                <a:latin typeface="+mj-lt"/>
              </a:rPr>
              <a:t>generic</a:t>
            </a:r>
          </a:p>
        </p:txBody>
      </p:sp>
      <p:sp>
        <p:nvSpPr>
          <p:cNvPr id="10" name="Shape 485"/>
          <p:cNvSpPr/>
          <p:nvPr/>
        </p:nvSpPr>
        <p:spPr>
          <a:xfrm>
            <a:off x="2575685" y="977637"/>
            <a:ext cx="511763" cy="1688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485"/>
          <p:cNvSpPr/>
          <p:nvPr/>
        </p:nvSpPr>
        <p:spPr>
          <a:xfrm>
            <a:off x="6012160" y="961105"/>
            <a:ext cx="432048" cy="1688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168393" y="3153911"/>
            <a:ext cx="4732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  <a:endParaRPr lang="en-US" sz="4000" dirty="0"/>
          </a:p>
        </p:txBody>
      </p:sp>
      <p:sp>
        <p:nvSpPr>
          <p:cNvPr id="14" name="Shape 485"/>
          <p:cNvSpPr/>
          <p:nvPr/>
        </p:nvSpPr>
        <p:spPr>
          <a:xfrm>
            <a:off x="2575685" y="3423415"/>
            <a:ext cx="511763" cy="1688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485"/>
          <p:cNvSpPr/>
          <p:nvPr/>
        </p:nvSpPr>
        <p:spPr>
          <a:xfrm>
            <a:off x="6012160" y="3423415"/>
            <a:ext cx="432048" cy="1688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550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-emarys">
      <a:dk1>
        <a:srgbClr val="000000"/>
      </a:dk1>
      <a:lt1>
        <a:srgbClr val="FFFFFF"/>
      </a:lt1>
      <a:dk2>
        <a:srgbClr val="0C2838"/>
      </a:dk2>
      <a:lt2>
        <a:srgbClr val="FFFFFF"/>
      </a:lt2>
      <a:accent1>
        <a:srgbClr val="32D17E"/>
      </a:accent1>
      <a:accent2>
        <a:srgbClr val="D9E506"/>
      </a:accent2>
      <a:accent3>
        <a:srgbClr val="6984D1"/>
      </a:accent3>
      <a:accent4>
        <a:srgbClr val="40877E"/>
      </a:accent4>
      <a:accent5>
        <a:srgbClr val="10A5A1"/>
      </a:accent5>
      <a:accent6>
        <a:srgbClr val="56C5C9"/>
      </a:accent6>
      <a:hlink>
        <a:srgbClr val="406F62"/>
      </a:hlink>
      <a:folHlink>
        <a:srgbClr val="4E88B8"/>
      </a:folHlink>
    </a:clrScheme>
    <a:fontScheme name="emarys">
      <a:majorFont>
        <a:latin typeface="Canaro Book"/>
        <a:ea typeface=""/>
        <a:cs typeface=""/>
      </a:majorFont>
      <a:minorFont>
        <a:latin typeface="Cana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  <a:prstDash val="sys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</a:ln>
      </a:spPr>
      <a:bodyPr wrap="square" lIns="0" tIns="0" rIns="0" bIns="0" rtlCol="0" anchor="ctr">
        <a:spAutoFit/>
      </a:bodyPr>
      <a:lstStyle>
        <a:defPPr>
          <a:lnSpc>
            <a:spcPct val="90000"/>
          </a:lnSpc>
          <a:defRPr sz="16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arsys PPT Template" id="{35D18D47-95B0-7F48-B714-826B69032869}" vid="{0D56A0E5-088A-BE46-A71E-4F6B27A9BF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Emarsys PPT Template 2</Template>
  <TotalTime>3567</TotalTime>
  <Words>462</Words>
  <Application>Microsoft Macintosh PowerPoint</Application>
  <PresentationFormat>On-screen Show (16:9)</PresentationFormat>
  <Paragraphs>128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Canaro Book</vt:lpstr>
      <vt:lpstr>Canaro Light</vt:lpstr>
      <vt:lpstr>Canaro SemiBold</vt:lpstr>
      <vt:lpstr>Cousine for Powerline</vt:lpstr>
      <vt:lpstr>HelveticaNeueLT Std</vt:lpstr>
      <vt:lpstr>Inconsolata for Powerline BoldForPowerline</vt:lpstr>
      <vt:lpstr>Inconsolata for Powerline Medium</vt:lpstr>
      <vt:lpstr>Roboto Mono</vt:lpstr>
      <vt:lpstr>Times New Roman</vt:lpstr>
      <vt:lpstr>Wingdings</vt:lpstr>
      <vt:lpstr>Custom Design</vt:lpstr>
      <vt:lpstr>object-oriented systems in R</vt:lpstr>
      <vt:lpstr>- Data Scientist @Emarsys  - 3 years R    - started with C++, Python </vt:lpstr>
      <vt:lpstr>- R user without CS background   - understand core concepts  - explore &amp; debug more effectively </vt:lpstr>
      <vt:lpstr>summary(lm(y~x))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details</vt:lpstr>
      <vt:lpstr>class / object type</vt:lpstr>
      <vt:lpstr>type/class in R</vt:lpstr>
      <vt:lpstr>method</vt:lpstr>
      <vt:lpstr>method</vt:lpstr>
      <vt:lpstr>generic</vt:lpstr>
      <vt:lpstr>summary(lm(y~x))</vt:lpstr>
      <vt:lpstr>why so powerful?</vt:lpstr>
      <vt:lpstr>flexible &amp; extensible</vt:lpstr>
      <vt:lpstr>base R +  different packages  work together</vt:lpstr>
      <vt:lpstr>complex types  can inherit behavior  from simpler types </vt:lpstr>
      <vt:lpstr>class is a vector</vt:lpstr>
      <vt:lpstr>specialize</vt:lpstr>
      <vt:lpstr>fallback</vt:lpstr>
      <vt:lpstr>extend</vt:lpstr>
      <vt:lpstr>learn more</vt:lpstr>
      <vt:lpstr>explore</vt:lpstr>
      <vt:lpstr>explore</vt:lpstr>
      <vt:lpstr>Advanced R by Hadley Wickham  https://www.ildiczeller.com/2018/04/02/investigating-difftime-behavior/          </vt:lpstr>
      <vt:lpstr>take-away</vt:lpstr>
      <vt:lpstr>use understand (create)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Ildiko Czeller</dc:creator>
  <cp:lastModifiedBy>Ildiko Czeller</cp:lastModifiedBy>
  <cp:revision>306</cp:revision>
  <cp:lastPrinted>2018-10-24T12:29:21Z</cp:lastPrinted>
  <dcterms:created xsi:type="dcterms:W3CDTF">2017-11-05T09:30:35Z</dcterms:created>
  <dcterms:modified xsi:type="dcterms:W3CDTF">2018-10-24T12:29:58Z</dcterms:modified>
</cp:coreProperties>
</file>